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6" r:id="rId5"/>
    <p:sldId id="279" r:id="rId6"/>
    <p:sldId id="258" r:id="rId7"/>
    <p:sldId id="790" r:id="rId8"/>
    <p:sldId id="789" r:id="rId9"/>
    <p:sldId id="797" r:id="rId10"/>
    <p:sldId id="801" r:id="rId11"/>
    <p:sldId id="804" r:id="rId12"/>
    <p:sldId id="805" r:id="rId13"/>
    <p:sldId id="784" r:id="rId14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8334A3-22BF-4876-8DA5-AB1AE7B32F1F}">
          <p14:sldIdLst>
            <p14:sldId id="256"/>
            <p14:sldId id="279"/>
            <p14:sldId id="258"/>
            <p14:sldId id="790"/>
            <p14:sldId id="789"/>
            <p14:sldId id="797"/>
            <p14:sldId id="801"/>
            <p14:sldId id="804"/>
            <p14:sldId id="805"/>
            <p14:sldId id="7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24" autoAdjust="0"/>
    <p:restoredTop sz="82161" autoAdjust="0"/>
  </p:normalViewPr>
  <p:slideViewPr>
    <p:cSldViewPr>
      <p:cViewPr varScale="1">
        <p:scale>
          <a:sx n="93" d="100"/>
          <a:sy n="93" d="100"/>
        </p:scale>
        <p:origin x="188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57150" cy="5715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13955FEA-160E-4E69-85AB-A40134CAE8C2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9C28881A-85D4-4A55-8DEC-AB8DB9751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74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8881A-85D4-4A55-8DEC-AB8DB9751B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32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8881A-85D4-4A55-8DEC-AB8DB9751B6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51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665" indent="-176665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8881A-85D4-4A55-8DEC-AB8DB9751B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0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provide on this report is from 1/27/20 through 12/03/21</a:t>
            </a:r>
          </a:p>
          <a:p>
            <a:endParaRPr lang="en-US" dirty="0"/>
          </a:p>
          <a:p>
            <a:r>
              <a:rPr lang="en-US" dirty="0"/>
              <a:t>*Claims in the Other Services Category include outpatient and professional claims not defined elsewhere (i.e. lab tests, clinic visits, radiology,</a:t>
            </a:r>
          </a:p>
          <a:p>
            <a:r>
              <a:rPr lang="en-US" dirty="0"/>
              <a:t>office/home/SNF/hospital physician visits, claims with a Covid-19 procedure modifier, etc.).</a:t>
            </a:r>
          </a:p>
          <a:p>
            <a:endParaRPr lang="en-US" dirty="0"/>
          </a:p>
          <a:p>
            <a:r>
              <a:rPr lang="en-US" dirty="0"/>
              <a:t>**Claims in Testing category may include costs associated with other services submitted on the same claim.</a:t>
            </a:r>
          </a:p>
          <a:p>
            <a:r>
              <a:rPr lang="en-US" dirty="0"/>
              <a:t>***Information provided by PBM.</a:t>
            </a:r>
          </a:p>
          <a:p>
            <a:endParaRPr lang="en-US" dirty="0"/>
          </a:p>
          <a:p>
            <a:r>
              <a:rPr lang="en-US" dirty="0"/>
              <a:t>Claimant counts by Category and by Claim Type are not unique. A member may be counted under multiple Categories/Claim types.</a:t>
            </a:r>
          </a:p>
          <a:p>
            <a:endParaRPr lang="en-US" dirty="0"/>
          </a:p>
          <a:p>
            <a:r>
              <a:rPr lang="en-US" dirty="0"/>
              <a:t>Data presented in this report is based on paid claims with Covid-19 specific or related diagnosis and procedure codes. It includes ICD-10 diagnosis</a:t>
            </a:r>
          </a:p>
          <a:p>
            <a:r>
              <a:rPr lang="pl-PL" dirty="0"/>
              <a:t>codes [A41.89, B34.2, B34.9, B97.21, B97.29, J12.81, J12.89, J20.8, J22, J80, J98.01, J98.8, R06.89, U07.1, Z03.818, Z11.59, Z20.828],</a:t>
            </a:r>
          </a:p>
          <a:p>
            <a:r>
              <a:rPr lang="en-US" dirty="0"/>
              <a:t>CPT/HCPCS and/or procedure codes [C9803, G2023 through G2025, U0001 through U0004, 87635, 86328, 86769, 99421 through 99423, 99441</a:t>
            </a:r>
          </a:p>
          <a:p>
            <a:r>
              <a:rPr lang="en-US" dirty="0"/>
              <a:t>through 99443, 99453 through 99454, 98966 through 98968, 87426, 0202U, 0223U, 0224U] and or CPT/HCPCS procedure code modifier of CS. This</a:t>
            </a:r>
          </a:p>
          <a:p>
            <a:r>
              <a:rPr lang="en-US" dirty="0"/>
              <a:t>report identifies the Covid-19 related </a:t>
            </a:r>
            <a:r>
              <a:rPr lang="en-US" dirty="0" err="1"/>
              <a:t>diags</a:t>
            </a:r>
            <a:r>
              <a:rPr lang="en-US" dirty="0"/>
              <a:t> listed above regardless of position in the claim (i.e. primary </a:t>
            </a:r>
            <a:r>
              <a:rPr lang="en-US" dirty="0" err="1"/>
              <a:t>diag</a:t>
            </a:r>
            <a:r>
              <a:rPr lang="en-US" dirty="0"/>
              <a:t> vs. secondary </a:t>
            </a:r>
            <a:r>
              <a:rPr lang="en-US" dirty="0" err="1"/>
              <a:t>diag</a:t>
            </a:r>
            <a:r>
              <a:rPr lang="en-US" dirty="0"/>
              <a:t>, etc.). Additional criteria</a:t>
            </a:r>
          </a:p>
          <a:p>
            <a:r>
              <a:rPr lang="en-US" dirty="0"/>
              <a:t>to validate Covid-19 status and clinical necessity is applied at the time of claim adjudication to determine level of plan payment and member cost</a:t>
            </a:r>
          </a:p>
          <a:p>
            <a:r>
              <a:rPr lang="en-US" dirty="0"/>
              <a:t>share.</a:t>
            </a:r>
          </a:p>
          <a:p>
            <a:endParaRPr lang="en-US" dirty="0"/>
          </a:p>
          <a:p>
            <a:r>
              <a:rPr lang="en-US" dirty="0"/>
              <a:t>The information displayed is current through the report production date and is subject to change based on CMS, CDC, and industry guidance and</a:t>
            </a:r>
          </a:p>
          <a:p>
            <a:r>
              <a:rPr lang="en-US" dirty="0"/>
              <a:t>regulations. Previously reported data may change due to adjustments on revised coding and updates where applicable.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8881A-85D4-4A55-8DEC-AB8DB9751B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19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8881A-85D4-4A55-8DEC-AB8DB9751B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46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 10 facilities </a:t>
            </a:r>
          </a:p>
          <a:p>
            <a:r>
              <a:rPr lang="en-US" dirty="0"/>
              <a:t>Top 10 facilities – 58.46% of claims paid </a:t>
            </a:r>
          </a:p>
          <a:p>
            <a:endParaRPr lang="en-US" dirty="0"/>
          </a:p>
          <a:p>
            <a:r>
              <a:rPr lang="en-US" dirty="0"/>
              <a:t>Total claimants 212 for 319 claims.  Plan paid $240,039 with member paid of $974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8881A-85D4-4A55-8DEC-AB8DB9751B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35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i="1" dirty="0"/>
              <a:t>Option One – Coverage Under Medical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Coverage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Regardless of if a group has prescription drug coverage with Medical Mutual or through an outside PBM, the group can choose to cover OTC COVID-19 tests under their medical benefits administered by Medical Mutual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Cost to Member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Member pays for test upfront and must submit a claim form, original store receipt and UPC codes from the test boxes to be reimbursed the cost of the test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Cost to Group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For self-funded groups, no additional administrative fees or stop loss premiums apply; cost of OTC COVID-19 tests billed as claims on weekly or monthly invoices.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Reimbursed to cost of the test; no safe harbor applies</a:t>
            </a:r>
          </a:p>
          <a:p>
            <a:r>
              <a:rPr lang="en-US" b="1" i="1" dirty="0"/>
              <a:t>Option Two – Coverage under Medical Mutual/ESI Pharmacy</a:t>
            </a:r>
          </a:p>
          <a:p>
            <a:r>
              <a:rPr lang="en-US" b="1" dirty="0"/>
              <a:t>Coverage</a:t>
            </a:r>
          </a:p>
          <a:p>
            <a:r>
              <a:rPr lang="en-US" dirty="0"/>
              <a:t>If a group has prescription drug coverage carved in, they may choose to have coverage under their pharmacy benefits administered by ESI</a:t>
            </a:r>
          </a:p>
          <a:p>
            <a:pPr lvl="2"/>
            <a:r>
              <a:rPr lang="en-US" dirty="0"/>
              <a:t>Allows members to purchase FDA approved/authorized OTC COVID-19 tests at network pharmacies with no upfront costs</a:t>
            </a:r>
          </a:p>
          <a:p>
            <a:pPr lvl="2"/>
            <a:r>
              <a:rPr lang="en-US" dirty="0"/>
              <a:t> As with other pharmacy claims processed as prescriptions, the FDA-approved/authorized OTC COVID-19 test claims will appear on a group’s pharmacy invoice</a:t>
            </a:r>
          </a:p>
          <a:p>
            <a:pPr lvl="1"/>
            <a:r>
              <a:rPr lang="en-US" b="1" dirty="0"/>
              <a:t>Cost to Member</a:t>
            </a:r>
          </a:p>
          <a:p>
            <a:pPr lvl="2"/>
            <a:r>
              <a:rPr lang="en-US" dirty="0"/>
              <a:t>$0 cost sharing for the member when in-network, or reimbursement up to $12 for out-of-network purchases regardless of what the member paid out-of-pocket</a:t>
            </a:r>
          </a:p>
          <a:p>
            <a:pPr lvl="1"/>
            <a:r>
              <a:rPr lang="en-US" b="1" dirty="0"/>
              <a:t>Cost to Group </a:t>
            </a:r>
          </a:p>
          <a:p>
            <a:pPr lvl="2"/>
            <a:r>
              <a:rPr lang="en-US" dirty="0"/>
              <a:t>Medical Mutual does not charge an administrative fee for this network</a:t>
            </a:r>
          </a:p>
          <a:p>
            <a:pPr lvl="2"/>
            <a:r>
              <a:rPr lang="en-US" dirty="0"/>
              <a:t>Existing pharmacy dispensing fees for claims apply (ranging from $0.20 - $0.75 per test kit), as does sales tax</a:t>
            </a:r>
          </a:p>
          <a:p>
            <a:pPr lvl="2"/>
            <a:r>
              <a:rPr lang="en-US" dirty="0"/>
              <a:t>$12 per test safe harbor cost would apply</a:t>
            </a: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8881A-85D4-4A55-8DEC-AB8DB9751B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9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8881A-85D4-4A55-8DEC-AB8DB9751B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00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~ The Claim form has to accurately reflect total cost of tests including taxes and dispensing fees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~ ESI Presentation on claims submission will be provided to Stacey along with the member flier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8881A-85D4-4A55-8DEC-AB8DB9751B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76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8881A-85D4-4A55-8DEC-AB8DB9751B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13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466081"/>
            <a:ext cx="8229600" cy="1077218"/>
          </a:xfrm>
        </p:spPr>
        <p:txBody>
          <a:bodyPr anchor="b" anchorCtr="0"/>
          <a:lstStyle>
            <a:lvl1pPr algn="l">
              <a:lnSpc>
                <a:spcPts val="42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261104"/>
            <a:ext cx="8229600" cy="310896"/>
          </a:xfrm>
        </p:spPr>
        <p:txBody>
          <a:bodyPr anchor="b" anchorCtr="0"/>
          <a:lstStyle>
            <a:lvl1pPr marL="0" indent="0" algn="l">
              <a:buNone/>
              <a:defRPr sz="21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&lt;Subtitle&gt; or </a:t>
            </a:r>
            <a:fld id="{DF9472A5-F377-4192-B622-6A0D7BECE6A6}" type="datetime4">
              <a:rPr lang="en-US" smtClean="0"/>
              <a:t>September 5, 2018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02336" y="3886200"/>
            <a:ext cx="8348472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228600" y="6483096"/>
            <a:ext cx="4114800" cy="10772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700" dirty="0">
                <a:solidFill>
                  <a:schemeClr val="bg2"/>
                </a:solidFill>
              </a:rPr>
              <a:t>© 2017 Medical Mutual of Ohio</a:t>
            </a:r>
          </a:p>
        </p:txBody>
      </p:sp>
    </p:spTree>
    <p:extLst>
      <p:ext uri="{BB962C8B-B14F-4D97-AF65-F5344CB8AC3E}">
        <p14:creationId xmlns:p14="http://schemas.microsoft.com/office/powerpoint/2010/main" val="2969892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36" userDrawn="1">
          <p15:clr>
            <a:srgbClr val="FBAE40"/>
          </p15:clr>
        </p15:guide>
        <p15:guide id="2" orient="horz" pos="2844" userDrawn="1">
          <p15:clr>
            <a:srgbClr val="FBAE40"/>
          </p15:clr>
        </p15:guide>
        <p15:guide id="3" orient="horz" pos="144" userDrawn="1">
          <p15:clr>
            <a:srgbClr val="FBAE40"/>
          </p15:clr>
        </p15:guide>
        <p15:guide id="4" orient="horz" pos="4104" userDrawn="1">
          <p15:clr>
            <a:srgbClr val="FBAE40"/>
          </p15:clr>
        </p15:guide>
        <p15:guide id="5" pos="25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8E0-2CDA-4022-8976-438C1A7918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65122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06090"/>
            <a:ext cx="8229600" cy="1223010"/>
          </a:xfrm>
        </p:spPr>
        <p:txBody>
          <a:bodyPr anchor="t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722762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(Full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14181"/>
            <a:ext cx="8229600" cy="5078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8E0-2CDA-4022-8976-438C1A7918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44168"/>
            <a:ext cx="8229600" cy="459943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956471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(Two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14181"/>
            <a:ext cx="8229600" cy="5078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8E0-2CDA-4022-8976-438C1A7918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44168"/>
            <a:ext cx="3886200" cy="459943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800600" y="1344168"/>
            <a:ext cx="3886200" cy="459943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498857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(Full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14181"/>
            <a:ext cx="8229600" cy="5078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8E0-2CDA-4022-8976-438C1A7918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457200" y="1344168"/>
            <a:ext cx="8229600" cy="459943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41790353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(Two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14181"/>
            <a:ext cx="8229600" cy="5078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8E0-2CDA-4022-8976-438C1A7918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44168"/>
            <a:ext cx="3886200" cy="459943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4800600" y="1344168"/>
            <a:ext cx="3886200" cy="459943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19127747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 (Full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14181"/>
            <a:ext cx="8229600" cy="5078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8E0-2CDA-4022-8976-438C1A7918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457200" y="1344168"/>
            <a:ext cx="8229600" cy="4599432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43703015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rtArt (Full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14181"/>
            <a:ext cx="8229600" cy="5078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8E0-2CDA-4022-8976-438C1A7918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1"/>
          </p:nvPr>
        </p:nvSpPr>
        <p:spPr>
          <a:xfrm>
            <a:off x="457200" y="1344168"/>
            <a:ext cx="8229600" cy="4599432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217387805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rtArt (Two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14181"/>
            <a:ext cx="8229600" cy="5078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8E0-2CDA-4022-8976-438C1A7918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44168"/>
            <a:ext cx="3886200" cy="459943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martArt Placeholder 4"/>
          <p:cNvSpPr>
            <a:spLocks noGrp="1"/>
          </p:cNvSpPr>
          <p:nvPr>
            <p:ph type="dgm" sz="quarter" idx="12"/>
          </p:nvPr>
        </p:nvSpPr>
        <p:spPr>
          <a:xfrm>
            <a:off x="4800600" y="1344168"/>
            <a:ext cx="3886200" cy="4599432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82359989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14181"/>
            <a:ext cx="8229600" cy="507831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4168"/>
            <a:ext cx="8229600" cy="45994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57200" y="6483096"/>
            <a:ext cx="2057400" cy="2286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>
                <a:solidFill>
                  <a:schemeClr val="accent6"/>
                </a:solidFill>
              </a:defRPr>
            </a:lvl1pPr>
          </a:lstStyle>
          <a:p>
            <a:fld id="{171578E0-2CDA-4022-8976-438C1A7918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56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3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228600" rtl="0" eaLnBrk="1" latinLnBrk="0" hangingPunct="1">
        <a:lnSpc>
          <a:spcPct val="100000"/>
        </a:lnSpc>
        <a:spcBef>
          <a:spcPts val="900"/>
        </a:spcBef>
        <a:buClr>
          <a:schemeClr val="accent5"/>
        </a:buClr>
        <a:buFont typeface="Wingdings" panose="05000000000000000000" pitchFamily="2" charset="2"/>
        <a:buChar char="§"/>
        <a:defRPr sz="21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484632" indent="-228600" algn="l" defTabSz="228600" rtl="0" eaLnBrk="1" latinLnBrk="0" hangingPunct="1">
        <a:lnSpc>
          <a:spcPct val="100000"/>
        </a:lnSpc>
        <a:spcBef>
          <a:spcPts val="450"/>
        </a:spcBef>
        <a:buClr>
          <a:schemeClr val="accent5"/>
        </a:buClr>
        <a:buFont typeface="Arial" panose="020B0604020202020204" pitchFamily="34" charset="0"/>
        <a:buChar char="–"/>
        <a:defRPr sz="18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713232" indent="-228600" algn="l" defTabSz="228600" rtl="0" eaLnBrk="1" latinLnBrk="0" hangingPunct="1">
        <a:lnSpc>
          <a:spcPct val="100000"/>
        </a:lnSpc>
        <a:spcBef>
          <a:spcPts val="675"/>
        </a:spcBef>
        <a:buClr>
          <a:schemeClr val="accent5"/>
        </a:buClr>
        <a:buFont typeface="Wingdings" panose="05000000000000000000" pitchFamily="2" charset="2"/>
        <a:buChar char="§"/>
        <a:defRPr sz="15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969264" indent="-228600" algn="l" defTabSz="228600" rtl="0" eaLnBrk="1" latinLnBrk="0" hangingPunct="1">
        <a:lnSpc>
          <a:spcPct val="100000"/>
        </a:lnSpc>
        <a:spcBef>
          <a:spcPts val="900"/>
        </a:spcBef>
        <a:buClr>
          <a:schemeClr val="accent5"/>
        </a:buClr>
        <a:buFont typeface="Arial" panose="020B0604020202020204" pitchFamily="34" charset="0"/>
        <a:buChar char="–"/>
        <a:defRPr sz="12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1197864" indent="-228600" algn="l" defTabSz="228600" rtl="0" eaLnBrk="1" latinLnBrk="0" hangingPunct="1">
        <a:lnSpc>
          <a:spcPct val="100000"/>
        </a:lnSpc>
        <a:spcBef>
          <a:spcPts val="900"/>
        </a:spcBef>
        <a:buClr>
          <a:schemeClr val="accent5"/>
        </a:buClr>
        <a:buFont typeface="Wingdings" panose="05000000000000000000" pitchFamily="2" charset="2"/>
        <a:buChar char="§"/>
        <a:defRPr sz="9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576" userDrawn="1">
          <p15:clr>
            <a:srgbClr val="F26B43"/>
          </p15:clr>
        </p15:guide>
        <p15:guide id="4" pos="288" userDrawn="1">
          <p15:clr>
            <a:srgbClr val="F26B43"/>
          </p15:clr>
        </p15:guide>
        <p15:guide id="5" pos="5472" userDrawn="1">
          <p15:clr>
            <a:srgbClr val="F26B43"/>
          </p15:clr>
        </p15:guide>
        <p15:guide id="6" orient="horz" pos="1008" userDrawn="1">
          <p15:clr>
            <a:srgbClr val="F26B43"/>
          </p15:clr>
        </p15:guide>
        <p15:guide id="7" orient="horz" pos="1224" userDrawn="1">
          <p15:clr>
            <a:srgbClr val="F26B43"/>
          </p15:clr>
        </p15:guide>
        <p15:guide id="8" orient="horz" pos="1440" userDrawn="1">
          <p15:clr>
            <a:srgbClr val="F26B43"/>
          </p15:clr>
        </p15:guide>
        <p15:guide id="10" orient="horz" pos="1620" userDrawn="1">
          <p15:clr>
            <a:srgbClr val="F26B43"/>
          </p15:clr>
        </p15:guide>
        <p15:guide id="11" orient="horz" pos="3744" userDrawn="1">
          <p15:clr>
            <a:srgbClr val="F26B43"/>
          </p15:clr>
        </p15:guide>
        <p15:guide id="12" orient="horz" pos="3888" userDrawn="1">
          <p15:clr>
            <a:srgbClr val="F26B43"/>
          </p15:clr>
        </p15:guide>
        <p15:guide id="14" orient="horz" pos="41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medical-devices/coronavirus-disease-2019-covid-19-emergency-use-authorizations-medical-devices/in-vitro-diagnostics-euas-antigen-diagnostic-tests-sars-cov-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mutual.com/coronaviru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hyperlink" Target="https://www.covidtests.go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66081"/>
            <a:ext cx="8229600" cy="1077218"/>
          </a:xfrm>
        </p:spPr>
        <p:txBody>
          <a:bodyPr/>
          <a:lstStyle/>
          <a:p>
            <a:r>
              <a:rPr lang="en-US" dirty="0"/>
              <a:t>Youngstown State University </a:t>
            </a:r>
            <a:br>
              <a:rPr lang="en-US" dirty="0"/>
            </a:br>
            <a:r>
              <a:rPr lang="en-US" dirty="0"/>
              <a:t>February HCAC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261104"/>
            <a:ext cx="8229600" cy="768096"/>
          </a:xfrm>
        </p:spPr>
        <p:txBody>
          <a:bodyPr/>
          <a:lstStyle/>
          <a:p>
            <a:r>
              <a:rPr lang="en-US" dirty="0"/>
              <a:t>February 17, 2022</a:t>
            </a:r>
          </a:p>
          <a:p>
            <a:r>
              <a:rPr lang="en-US" dirty="0"/>
              <a:t>Presented by: Stephanie Mueller – Account Executive</a:t>
            </a:r>
          </a:p>
        </p:txBody>
      </p:sp>
    </p:spTree>
    <p:extLst>
      <p:ext uri="{BB962C8B-B14F-4D97-AF65-F5344CB8AC3E}">
        <p14:creationId xmlns:p14="http://schemas.microsoft.com/office/powerpoint/2010/main" val="2995059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" y="88900"/>
            <a:ext cx="9136982" cy="66639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890" y="114300"/>
            <a:ext cx="9144000" cy="6743700"/>
          </a:xfrm>
          <a:prstGeom prst="rect">
            <a:avLst/>
          </a:prstGeom>
          <a:solidFill>
            <a:srgbClr val="18BDA3">
              <a:alpha val="8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/>
              <a:t>Thank You</a:t>
            </a:r>
          </a:p>
        </p:txBody>
      </p:sp>
      <p:pic>
        <p:nvPicPr>
          <p:cNvPr id="5" name="Picture 4" descr="MM_logo_horizontal_whit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710" y="6352020"/>
            <a:ext cx="1828800" cy="33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18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98DA4-77D3-4C28-9D1C-F7FFAAC80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B54515-02A2-4E15-AD08-AC616FBDF0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8E0-2CDA-4022-8976-438C1A7918D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8AF0A8-15CB-494A-A846-667C1E853D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344167"/>
            <a:ext cx="8229600" cy="4999651"/>
          </a:xfrm>
        </p:spPr>
        <p:txBody>
          <a:bodyPr/>
          <a:lstStyle/>
          <a:p>
            <a:r>
              <a:rPr lang="en-US" dirty="0"/>
              <a:t>COVID-19 Reporting </a:t>
            </a:r>
          </a:p>
          <a:p>
            <a:r>
              <a:rPr lang="en-US" dirty="0"/>
              <a:t>OTC COVID-19 Tests</a:t>
            </a:r>
          </a:p>
        </p:txBody>
      </p:sp>
    </p:spTree>
    <p:extLst>
      <p:ext uri="{BB962C8B-B14F-4D97-AF65-F5344CB8AC3E}">
        <p14:creationId xmlns:p14="http://schemas.microsoft.com/office/powerpoint/2010/main" val="2736728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AD74E-E23C-4333-8F29-BBDFC3364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4181"/>
            <a:ext cx="8229600" cy="507831"/>
          </a:xfrm>
        </p:spPr>
        <p:txBody>
          <a:bodyPr/>
          <a:lstStyle/>
          <a:p>
            <a:r>
              <a:rPr lang="en-US" dirty="0"/>
              <a:t>COVID-19 Reporting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43344B-F965-4F59-8DA5-86996D1089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8E0-2CDA-4022-8976-438C1A7918D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B0DA8E-A472-4BE5-B164-332AEB6C6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63" y="1219030"/>
            <a:ext cx="8141874" cy="508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59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AD74E-E23C-4333-8F29-BBDFC3364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4181"/>
            <a:ext cx="8229600" cy="507831"/>
          </a:xfrm>
        </p:spPr>
        <p:txBody>
          <a:bodyPr/>
          <a:lstStyle/>
          <a:p>
            <a:r>
              <a:rPr lang="en-US" dirty="0"/>
              <a:t>COVID-19 Reporting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43344B-F965-4F59-8DA5-86996D1089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8E0-2CDA-4022-8976-438C1A7918D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34FE4-4B79-45BC-B8C0-85F4DB29B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82834"/>
            <a:ext cx="8229600" cy="363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66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AD74E-E23C-4333-8F29-BBDFC3364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4181"/>
            <a:ext cx="8229600" cy="507831"/>
          </a:xfrm>
        </p:spPr>
        <p:txBody>
          <a:bodyPr/>
          <a:lstStyle/>
          <a:p>
            <a:r>
              <a:rPr lang="en-US" dirty="0"/>
              <a:t>COVID-19 Reporting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43344B-F965-4F59-8DA5-86996D1089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8E0-2CDA-4022-8976-438C1A7918D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72B7E0-D980-43D2-8A23-02EFC0485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07230"/>
            <a:ext cx="8229600" cy="2640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1AB95A-5E68-41A5-9FAE-B98D976D0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75" y="4766869"/>
            <a:ext cx="8058050" cy="29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50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AD74E-E23C-4333-8F29-BBDFC3364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OTC COVID-19 Tests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43344B-F965-4F59-8DA5-86996D1089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8E0-2CDA-4022-8976-438C1A7918D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AE53D1-B22C-41FE-B4CC-20DEDD96D9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257298"/>
            <a:ext cx="8229600" cy="4686302"/>
          </a:xfrm>
        </p:spPr>
        <p:txBody>
          <a:bodyPr/>
          <a:lstStyle/>
          <a:p>
            <a:r>
              <a:rPr lang="en-US" dirty="0"/>
              <a:t>Effective January 15, 2022 </a:t>
            </a:r>
          </a:p>
          <a:p>
            <a:pPr lvl="1"/>
            <a:r>
              <a:rPr lang="en-US" dirty="0"/>
              <a:t>Health Insurers and Employer Groups required to cover FDA-approved/authorized OTC COVID-19 tests with no member cost share</a:t>
            </a:r>
          </a:p>
          <a:p>
            <a:r>
              <a:rPr lang="en-US" dirty="0"/>
              <a:t>Two Options for Self-Funded Employers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pPr marL="256032" lvl="1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694992-AFE7-436B-ADDD-A12C3255E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8" y="2914650"/>
            <a:ext cx="8949704" cy="2914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FBAF0B-7087-428C-9E35-42E4CE3CC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850" y="338195"/>
            <a:ext cx="1738634" cy="115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11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AD74E-E23C-4333-8F29-BBDFC3364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OTC COVID-19 Tests – cont’d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43344B-F965-4F59-8DA5-86996D1089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8E0-2CDA-4022-8976-438C1A7918D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AE53D1-B22C-41FE-B4CC-20DEDD96D9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107298"/>
            <a:ext cx="6172202" cy="5604397"/>
          </a:xfrm>
        </p:spPr>
        <p:txBody>
          <a:bodyPr/>
          <a:lstStyle/>
          <a:p>
            <a:r>
              <a:rPr lang="en-US" dirty="0"/>
              <a:t>YSU chose Coverage under Medical Mutual/ESI Pharmacy</a:t>
            </a:r>
          </a:p>
          <a:p>
            <a:r>
              <a:rPr lang="en-US" dirty="0"/>
              <a:t>OTC Test Facts</a:t>
            </a:r>
          </a:p>
          <a:p>
            <a:pPr lvl="1"/>
            <a:r>
              <a:rPr lang="en-US" dirty="0"/>
              <a:t>Reimbursement available for test kits bought on or after 01/15/22</a:t>
            </a:r>
          </a:p>
          <a:p>
            <a:pPr lvl="1"/>
            <a:r>
              <a:rPr lang="en-US" dirty="0"/>
              <a:t>Tests used for surveillance, travel or employment testing are </a:t>
            </a:r>
            <a:r>
              <a:rPr lang="en-US" b="1" i="1" dirty="0"/>
              <a:t>NOT </a:t>
            </a:r>
            <a:r>
              <a:rPr lang="en-US" dirty="0"/>
              <a:t>covered </a:t>
            </a:r>
            <a:r>
              <a:rPr lang="en-US" sz="1600" dirty="0"/>
              <a:t>(see FDA site for approved tests)</a:t>
            </a:r>
          </a:p>
          <a:p>
            <a:pPr lvl="1"/>
            <a:r>
              <a:rPr lang="en-US" dirty="0"/>
              <a:t>Purchase up to 8 tests per </a:t>
            </a:r>
            <a:r>
              <a:rPr lang="en-US" b="1" i="1" dirty="0"/>
              <a:t>COVERED</a:t>
            </a:r>
            <a:r>
              <a:rPr lang="en-US" dirty="0"/>
              <a:t> member per month  </a:t>
            </a:r>
          </a:p>
          <a:p>
            <a:pPr lvl="1"/>
            <a:r>
              <a:rPr lang="en-US" dirty="0"/>
              <a:t>If tests are purchased with HSA or FSA you cannot submit for reimbursement</a:t>
            </a:r>
          </a:p>
          <a:p>
            <a:pPr lvl="1"/>
            <a:r>
              <a:rPr lang="en-US" dirty="0"/>
              <a:t>Tests must have the applicable FDA authorization, clearance or approval</a:t>
            </a:r>
          </a:p>
          <a:p>
            <a:pPr lvl="1"/>
            <a:r>
              <a:rPr lang="en-US" dirty="0"/>
              <a:t>FDA maintains a list of tests that are covered:</a:t>
            </a:r>
          </a:p>
          <a:p>
            <a:pPr lvl="2"/>
            <a:r>
              <a:rPr lang="en-US" b="0" i="0" dirty="0">
                <a:effectLst/>
                <a:latin typeface="Arial" panose="020B0604020202020204" pitchFamily="34" charset="0"/>
                <a:hlinkClick r:id="rId3"/>
              </a:rPr>
              <a:t>https://www.fda.gov/medical-devices/coronavirus-disease-2019-covid-19-emergency-use-authorizations-medical-devices/in-vitro-diagnostics-euas-antigen-diagnostic-tests-sars-cov-2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endParaRPr lang="en-US" dirty="0"/>
          </a:p>
          <a:p>
            <a:pPr marL="256032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pPr marL="256032" lvl="1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504422-3EB9-4AF3-882D-6A9BCBBDA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700" y="1895272"/>
            <a:ext cx="2249140" cy="306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72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AD74E-E23C-4333-8F29-BBDFC3364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OTC COVID-19 Tests – cont’d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43344B-F965-4F59-8DA5-86996D1089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8E0-2CDA-4022-8976-438C1A7918D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AE53D1-B22C-41FE-B4CC-20DEDD96D9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250443"/>
            <a:ext cx="8401050" cy="4921757"/>
          </a:xfrm>
        </p:spPr>
        <p:txBody>
          <a:bodyPr/>
          <a:lstStyle/>
          <a:p>
            <a:r>
              <a:rPr lang="en-US" dirty="0"/>
              <a:t>Members can submit a claim through ESI for OTC Covid tests purchased prior to the ESI benefit being coded for a reimbursement up to $12 per test, plus dispensing fees and taxes if provided</a:t>
            </a:r>
          </a:p>
          <a:p>
            <a:r>
              <a:rPr lang="en-US" dirty="0"/>
              <a:t>Submission Process </a:t>
            </a:r>
          </a:p>
          <a:p>
            <a:pPr lvl="1"/>
            <a:r>
              <a:rPr lang="en-US" dirty="0"/>
              <a:t>Log-in to express-scripts.com and submit electronically</a:t>
            </a:r>
          </a:p>
          <a:p>
            <a:pPr lvl="1"/>
            <a:r>
              <a:rPr lang="en-US" dirty="0"/>
              <a:t>COVID-19 OTC Test Kits should be submitted under </a:t>
            </a:r>
            <a:r>
              <a:rPr lang="en-US" i="1" dirty="0"/>
              <a:t>single-ingredient drug</a:t>
            </a:r>
          </a:p>
          <a:p>
            <a:pPr lvl="1"/>
            <a:r>
              <a:rPr lang="en-US" b="0" i="0" dirty="0">
                <a:effectLst/>
                <a:latin typeface="Arial" panose="020B0604020202020204" pitchFamily="34" charset="0"/>
              </a:rPr>
              <a:t>If pharmacy receipt is not provided, a standard cashier receipt with COVID-19 OTC Test Kit UPC can be used</a:t>
            </a:r>
          </a:p>
          <a:p>
            <a:pPr lvl="2"/>
            <a:r>
              <a:rPr lang="en-US" b="0" i="0" dirty="0">
                <a:effectLst/>
                <a:latin typeface="Arial" panose="020B0604020202020204" pitchFamily="34" charset="0"/>
              </a:rPr>
              <a:t>NDC </a:t>
            </a:r>
          </a:p>
          <a:p>
            <a:pPr lvl="2"/>
            <a:r>
              <a:rPr lang="en-US" b="0" i="0" dirty="0">
                <a:effectLst/>
                <a:latin typeface="Arial" panose="020B0604020202020204" pitchFamily="34" charset="0"/>
              </a:rPr>
              <a:t>Rx or Prescription number –member may enter a default Rx number ‘11111’•Quantity = 1 ; Days Supply = 30</a:t>
            </a:r>
          </a:p>
          <a:p>
            <a:pPr lvl="2"/>
            <a:r>
              <a:rPr lang="en-US" b="0" i="0" dirty="0">
                <a:effectLst/>
                <a:latin typeface="Arial" panose="020B0604020202020204" pitchFamily="34" charset="0"/>
              </a:rPr>
              <a:t>Date –purchase date of COVID-19 OTC Test Kits</a:t>
            </a:r>
          </a:p>
          <a:p>
            <a:pPr lvl="2"/>
            <a:r>
              <a:rPr lang="en-US" b="0" i="0" dirty="0">
                <a:effectLst/>
                <a:latin typeface="Arial" panose="020B0604020202020204" pitchFamily="34" charset="0"/>
              </a:rPr>
              <a:t>Cost –include cost of kits as shown on receipt</a:t>
            </a:r>
            <a:endParaRPr lang="en-US" dirty="0"/>
          </a:p>
          <a:p>
            <a:pPr lvl="1"/>
            <a:r>
              <a:rPr lang="en-US" dirty="0"/>
              <a:t>Upload receipt </a:t>
            </a:r>
          </a:p>
          <a:p>
            <a:pPr lvl="1"/>
            <a:r>
              <a:rPr lang="en-US" dirty="0"/>
              <a:t>Review and Submit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pPr marL="256032" lvl="1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408F97-C11B-483A-82E7-4AFF6D00A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00" y="5200538"/>
            <a:ext cx="2914650" cy="81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3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AD74E-E23C-4333-8F29-BBDFC3364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OTC COVID-19 Tests – cont’d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43344B-F965-4F59-8DA5-86996D1089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8E0-2CDA-4022-8976-438C1A7918D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AE53D1-B22C-41FE-B4CC-20DEDD96D9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99" y="1250443"/>
            <a:ext cx="4563991" cy="4921757"/>
          </a:xfrm>
        </p:spPr>
        <p:txBody>
          <a:bodyPr/>
          <a:lstStyle/>
          <a:p>
            <a:r>
              <a:rPr lang="en-US" dirty="0"/>
              <a:t>Additional Resources &amp; Information </a:t>
            </a:r>
          </a:p>
          <a:p>
            <a:pPr lvl="1"/>
            <a:r>
              <a:rPr lang="en-US" dirty="0">
                <a:hlinkClick r:id="rId3"/>
              </a:rPr>
              <a:t>www.MedMutual.com/coronavirus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Federal government is offering four (4) free at-home COVID tests per U.S. household. Order at: </a:t>
            </a:r>
            <a:r>
              <a:rPr lang="en-US" dirty="0">
                <a:hlinkClick r:id="rId4"/>
              </a:rPr>
              <a:t>https://www.covidtests.gov/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pPr marL="256032" lvl="1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515F25-49FA-4918-8E52-C8F2ED54C3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2971800"/>
            <a:ext cx="3543300" cy="263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90578"/>
      </p:ext>
    </p:extLst>
  </p:cSld>
  <p:clrMapOvr>
    <a:masterClrMapping/>
  </p:clrMapOvr>
</p:sld>
</file>

<file path=ppt/theme/theme1.xml><?xml version="1.0" encoding="utf-8"?>
<a:theme xmlns:a="http://schemas.openxmlformats.org/drawingml/2006/main" name="Medical Mutual_Teal Corporate">
  <a:themeElements>
    <a:clrScheme name="Medical Mutual Corporate (Teal)">
      <a:dk1>
        <a:srgbClr val="000000"/>
      </a:dk1>
      <a:lt1>
        <a:srgbClr val="FFFFFF"/>
      </a:lt1>
      <a:dk2>
        <a:srgbClr val="004F59"/>
      </a:dk2>
      <a:lt2>
        <a:srgbClr val="E1E1E1"/>
      </a:lt2>
      <a:accent1>
        <a:srgbClr val="008675"/>
      </a:accent1>
      <a:accent2>
        <a:srgbClr val="6D2077"/>
      </a:accent2>
      <a:accent3>
        <a:srgbClr val="007680"/>
      </a:accent3>
      <a:accent4>
        <a:srgbClr val="ED8B00"/>
      </a:accent4>
      <a:accent5>
        <a:srgbClr val="00C7B1"/>
      </a:accent5>
      <a:accent6>
        <a:srgbClr val="5F5F5F"/>
      </a:accent6>
      <a:hlink>
        <a:srgbClr val="0000FF"/>
      </a:hlink>
      <a:folHlink>
        <a:srgbClr val="FF0000"/>
      </a:folHlink>
    </a:clrScheme>
    <a:fontScheme name="Medical Mutual Corporate (Te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ical Mutual_Teal Corporate.pptx" id="{89AA6D91-598A-44F8-9CA1-25D5BBE16819}" vid="{35A4722D-242C-402F-A04C-8553051515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F9497492918546B70769F3BD8A8147" ma:contentTypeVersion="2" ma:contentTypeDescription="Create a new document." ma:contentTypeScope="" ma:versionID="461f4639783768bcfd569f4bb652733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604d735b13da13904eceb8e90a40d0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9D653DC-CD28-4A46-8564-529C38D797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579C16-7104-41F2-A2AE-25E92D2F7B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03A2DE-A95A-4EA4-8143-2A4D3AD73BB9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Medical Mutual_Teal Corporate.potx</Template>
  <TotalTime>4943</TotalTime>
  <Words>1023</Words>
  <Application>Microsoft Office PowerPoint</Application>
  <PresentationFormat>On-screen Show (4:3)</PresentationFormat>
  <Paragraphs>122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Medical Mutual_Teal Corporate</vt:lpstr>
      <vt:lpstr>Youngstown State University  February HCAC Meeting</vt:lpstr>
      <vt:lpstr>Agenda</vt:lpstr>
      <vt:lpstr>COVID-19 Reporting </vt:lpstr>
      <vt:lpstr>COVID-19 Reporting </vt:lpstr>
      <vt:lpstr>COVID-19 Reporting </vt:lpstr>
      <vt:lpstr>OTC COVID-19 Tests</vt:lpstr>
      <vt:lpstr>OTC COVID-19 Tests – cont’d</vt:lpstr>
      <vt:lpstr>OTC COVID-19 Tests – cont’d</vt:lpstr>
      <vt:lpstr>OTC COVID-19 Tests – cont’d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Mutual_Teal Corporate (Updated 08.17)</dc:title>
  <dc:creator>Mankowski, Michael</dc:creator>
  <cp:lastModifiedBy>Stacey Luce</cp:lastModifiedBy>
  <cp:revision>243</cp:revision>
  <cp:lastPrinted>2021-02-18T15:59:01Z</cp:lastPrinted>
  <dcterms:created xsi:type="dcterms:W3CDTF">2017-01-10T13:53:59Z</dcterms:created>
  <dcterms:modified xsi:type="dcterms:W3CDTF">2022-02-15T21:00:45Z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0x0101003BF9497492918546B70769F3BD8A8147</vt:lpwstr>
  </property>
</Properties>
</file>