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6" r:id="rId5"/>
    <p:sldId id="257" r:id="rId6"/>
    <p:sldId id="258" r:id="rId7"/>
    <p:sldId id="284" r:id="rId8"/>
    <p:sldId id="285" r:id="rId9"/>
    <p:sldId id="279"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4" autoAdjust="0"/>
    <p:restoredTop sz="69689" autoAdjust="0"/>
  </p:normalViewPr>
  <p:slideViewPr>
    <p:cSldViewPr>
      <p:cViewPr varScale="1">
        <p:scale>
          <a:sx n="63" d="100"/>
          <a:sy n="63" d="100"/>
        </p:scale>
        <p:origin x="160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42086400"/>
        <c:axId val="42087936"/>
      </c:barChart>
      <c:catAx>
        <c:axId val="4208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087936"/>
        <c:crosses val="autoZero"/>
        <c:auto val="1"/>
        <c:lblAlgn val="ctr"/>
        <c:lblOffset val="100"/>
        <c:noMultiLvlLbl val="0"/>
      </c:catAx>
      <c:valAx>
        <c:axId val="420879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08640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0779615C-570B-41B7-892B-A2774FCB1FA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885714" cy="528571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955FEA-160E-4E69-85AB-A40134CAE8C2}" type="datetimeFigureOut">
              <a:rPr lang="en-US" smtClean="0"/>
              <a:t>10/10/2018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28881A-85D4-4A55-8DEC-AB8DB9751B6A}" type="slidenum">
              <a:rPr lang="en-US" smtClean="0"/>
              <a:t>‹#›</a:t>
            </a:fld>
            <a:endParaRPr lang="en-US"/>
          </a:p>
        </p:txBody>
      </p:sp>
    </p:spTree>
    <p:extLst>
      <p:ext uri="{BB962C8B-B14F-4D97-AF65-F5344CB8AC3E}">
        <p14:creationId xmlns:p14="http://schemas.microsoft.com/office/powerpoint/2010/main" val="160947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8881A-85D4-4A55-8DEC-AB8DB9751B6A}" type="slidenum">
              <a:rPr lang="en-US" smtClean="0"/>
              <a:t>1</a:t>
            </a:fld>
            <a:endParaRPr lang="en-US"/>
          </a:p>
        </p:txBody>
      </p:sp>
    </p:spTree>
    <p:extLst>
      <p:ext uri="{BB962C8B-B14F-4D97-AF65-F5344CB8AC3E}">
        <p14:creationId xmlns:p14="http://schemas.microsoft.com/office/powerpoint/2010/main" val="400093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28881A-85D4-4A55-8DEC-AB8DB9751B6A}" type="slidenum">
              <a:rPr lang="en-US" smtClean="0"/>
              <a:t>2</a:t>
            </a:fld>
            <a:endParaRPr lang="en-US"/>
          </a:p>
        </p:txBody>
      </p:sp>
    </p:spTree>
    <p:extLst>
      <p:ext uri="{BB962C8B-B14F-4D97-AF65-F5344CB8AC3E}">
        <p14:creationId xmlns:p14="http://schemas.microsoft.com/office/powerpoint/2010/main" val="31223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pPr marL="174708" indent="-174708">
              <a:buFont typeface="Arial" panose="020B0604020202020204" pitchFamily="34" charset="0"/>
              <a:buChar char="•"/>
            </a:pPr>
            <a:r>
              <a:rPr lang="en-US" dirty="0"/>
              <a:t>MMO has been working diligently to get the network access right and you’ve experienced some changes in late 2017 with the addition of UPMC, but we had to remove Allegheny at that time.  </a:t>
            </a:r>
          </a:p>
          <a:p>
            <a:pPr marL="174708" indent="-174708">
              <a:buFont typeface="Arial" panose="020B0604020202020204" pitchFamily="34" charset="0"/>
              <a:buChar char="•"/>
            </a:pPr>
            <a:r>
              <a:rPr lang="en-US" dirty="0"/>
              <a:t>MMO has partnered with AXA – Company that offers health plans access to national networks and acts as a TPA and network aggregator. </a:t>
            </a:r>
          </a:p>
          <a:p>
            <a:pPr marL="174708" indent="-174708">
              <a:buFont typeface="Arial" panose="020B0604020202020204" pitchFamily="34" charset="0"/>
              <a:buChar char="•"/>
            </a:pPr>
            <a:r>
              <a:rPr lang="en-US" dirty="0"/>
              <a:t>Through this partnership your members will have access to the Aetna Open Choice PPO network providing greater access to care and provides cost savings.  You may be familiar with First Health as the current Network outside of Ohio in the PA area.  </a:t>
            </a:r>
          </a:p>
          <a:p>
            <a:pPr marL="174708" indent="-174708">
              <a:buFont typeface="Arial" panose="020B0604020202020204" pitchFamily="34" charset="0"/>
              <a:buChar char="•"/>
            </a:pPr>
            <a:r>
              <a:rPr lang="en-US" dirty="0"/>
              <a:t>Aetna Open Choice PPO adds Allegheny back in the network, while maintaining access to UPMC.</a:t>
            </a:r>
          </a:p>
          <a:p>
            <a:pPr marL="174708" indent="-174708">
              <a:buFont typeface="Arial" panose="020B0604020202020204" pitchFamily="34" charset="0"/>
              <a:buChar char="•"/>
            </a:pPr>
            <a:r>
              <a:rPr lang="en-US" dirty="0"/>
              <a:t>Providers have been notified of the termination with First Health. </a:t>
            </a:r>
          </a:p>
          <a:p>
            <a:pPr marL="174708" indent="-174708">
              <a:buFont typeface="Arial" panose="020B0604020202020204" pitchFamily="34" charset="0"/>
              <a:buChar char="•"/>
            </a:pPr>
            <a:r>
              <a:rPr lang="en-US" dirty="0"/>
              <a:t>In Ohio and 3 counties in Kentucky, near Cincinnati, your members will continue to have access to the </a:t>
            </a:r>
            <a:r>
              <a:rPr lang="en-US" dirty="0" err="1"/>
              <a:t>Supermed</a:t>
            </a:r>
            <a:r>
              <a:rPr lang="en-US" dirty="0"/>
              <a:t> PPO network. </a:t>
            </a:r>
          </a:p>
          <a:p>
            <a:pPr marL="174708" indent="-174708">
              <a:buFont typeface="Arial" panose="020B0604020202020204" pitchFamily="34" charset="0"/>
              <a:buChar char="•"/>
            </a:pPr>
            <a:r>
              <a:rPr lang="en-US" dirty="0"/>
              <a:t>Out of State Dependents – Card will mirror your card, but dependent will continue to have access to </a:t>
            </a:r>
            <a:r>
              <a:rPr lang="en-US" dirty="0" err="1"/>
              <a:t>Supermed</a:t>
            </a:r>
            <a:r>
              <a:rPr lang="en-US" dirty="0"/>
              <a:t> PPO as well as Aetna Open Choice PPO networks. </a:t>
            </a:r>
          </a:p>
          <a:p>
            <a:pPr marL="174708" indent="-174708">
              <a:buFont typeface="Arial" panose="020B0604020202020204" pitchFamily="34" charset="0"/>
              <a:buChar char="•"/>
            </a:pPr>
            <a:r>
              <a:rPr lang="en-US" dirty="0"/>
              <a:t>We anticipate the provider lookup capabilities will be available 10/01/2018 on My Health Plan. </a:t>
            </a:r>
          </a:p>
        </p:txBody>
      </p:sp>
      <p:sp>
        <p:nvSpPr>
          <p:cNvPr id="4" name="Slide Number Placeholder 3"/>
          <p:cNvSpPr>
            <a:spLocks noGrp="1"/>
          </p:cNvSpPr>
          <p:nvPr>
            <p:ph type="sldNum" sz="quarter" idx="10"/>
          </p:nvPr>
        </p:nvSpPr>
        <p:spPr/>
        <p:txBody>
          <a:bodyPr/>
          <a:lstStyle/>
          <a:p>
            <a:fld id="{9C28881A-85D4-4A55-8DEC-AB8DB9751B6A}" type="slidenum">
              <a:rPr lang="en-US" smtClean="0"/>
              <a:t>3</a:t>
            </a:fld>
            <a:endParaRPr lang="en-US"/>
          </a:p>
        </p:txBody>
      </p:sp>
    </p:spTree>
    <p:extLst>
      <p:ext uri="{BB962C8B-B14F-4D97-AF65-F5344CB8AC3E}">
        <p14:creationId xmlns:p14="http://schemas.microsoft.com/office/powerpoint/2010/main" val="354261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MMO is always looking for opportunities to enhance our services while continuing to manage cost, quality and improve the member experience. </a:t>
            </a:r>
          </a:p>
          <a:p>
            <a:pPr marL="174708" indent="-174708">
              <a:buFont typeface="Arial" panose="020B0604020202020204" pitchFamily="34" charset="0"/>
              <a:buChar char="•"/>
            </a:pPr>
            <a:r>
              <a:rPr lang="en-US" dirty="0"/>
              <a:t>We currently work with OPTUM in other capacities and will now engage OPTUM to enhance our current and future transplant services in Ohio. </a:t>
            </a:r>
          </a:p>
          <a:p>
            <a:pPr marL="174708" indent="-174708">
              <a:buFont typeface="Arial" panose="020B0604020202020204" pitchFamily="34" charset="0"/>
              <a:buChar char="•"/>
            </a:pPr>
            <a:r>
              <a:rPr lang="en-US" dirty="0"/>
              <a:t>We have provided a copy of the OPTUM Transplant Network in Ohio for your review along with the OPTUM flier – How COE help improve quality and control costs. </a:t>
            </a:r>
          </a:p>
          <a:p>
            <a:pPr marL="174708" indent="-174708">
              <a:buFont typeface="Arial" panose="020B0604020202020204" pitchFamily="34" charset="0"/>
              <a:buChar char="•"/>
            </a:pPr>
            <a:r>
              <a:rPr lang="en-US" dirty="0"/>
              <a:t>We have identified one YSU member  with an approved transplant through Jan 2020 and it appears they are already receiving care from a provider on the list provided. </a:t>
            </a:r>
          </a:p>
          <a:p>
            <a:pPr marL="174708" indent="-174708">
              <a:buFont typeface="Arial" panose="020B0604020202020204" pitchFamily="34" charset="0"/>
              <a:buChar char="•"/>
            </a:pPr>
            <a:r>
              <a:rPr lang="en-US" dirty="0"/>
              <a:t>MMO is evaluating the 1/1 network access change with the transplant changes and will communicate any additional information when it becomes available.  </a:t>
            </a:r>
          </a:p>
          <a:p>
            <a:endParaRPr lang="en-US" dirty="0"/>
          </a:p>
        </p:txBody>
      </p:sp>
      <p:sp>
        <p:nvSpPr>
          <p:cNvPr id="4" name="Slide Number Placeholder 3"/>
          <p:cNvSpPr>
            <a:spLocks noGrp="1"/>
          </p:cNvSpPr>
          <p:nvPr>
            <p:ph type="sldNum" sz="quarter" idx="10"/>
          </p:nvPr>
        </p:nvSpPr>
        <p:spPr/>
        <p:txBody>
          <a:bodyPr/>
          <a:lstStyle/>
          <a:p>
            <a:fld id="{9C28881A-85D4-4A55-8DEC-AB8DB9751B6A}" type="slidenum">
              <a:rPr lang="en-US" smtClean="0"/>
              <a:t>4</a:t>
            </a:fld>
            <a:endParaRPr lang="en-US"/>
          </a:p>
        </p:txBody>
      </p:sp>
    </p:spTree>
    <p:extLst>
      <p:ext uri="{BB962C8B-B14F-4D97-AF65-F5344CB8AC3E}">
        <p14:creationId xmlns:p14="http://schemas.microsoft.com/office/powerpoint/2010/main" val="4124374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Last month we had an opportunity to present an Employer Profile Report to the HR, Wellness and benefit teams.  </a:t>
            </a:r>
          </a:p>
          <a:p>
            <a:pPr marL="174708" indent="-174708">
              <a:buFont typeface="Arial" panose="020B0604020202020204" pitchFamily="34" charset="0"/>
              <a:buChar char="•"/>
            </a:pPr>
            <a:r>
              <a:rPr lang="en-US" dirty="0"/>
              <a:t>This report identifies the health risk distribution by member and the health risks are defined by OPTUM and the risk does not change. </a:t>
            </a:r>
          </a:p>
          <a:p>
            <a:pPr marL="174708" indent="-174708">
              <a:buFont typeface="Arial" panose="020B0604020202020204" pitchFamily="34" charset="0"/>
              <a:buChar char="•"/>
            </a:pPr>
            <a:r>
              <a:rPr lang="en-US" dirty="0"/>
              <a:t>The information is based on medical and pharmacy data. </a:t>
            </a:r>
          </a:p>
          <a:p>
            <a:pPr marL="174708" indent="-174708">
              <a:buFont typeface="Arial" panose="020B0604020202020204" pitchFamily="34" charset="0"/>
              <a:buChar char="•"/>
            </a:pPr>
            <a:r>
              <a:rPr lang="en-US" dirty="0"/>
              <a:t>We wanted to give you a quick overview of the health risk distribution based on this report.  </a:t>
            </a:r>
          </a:p>
          <a:p>
            <a:pPr marL="640594" lvl="1" indent="-174708">
              <a:buFont typeface="Arial" panose="020B0604020202020204" pitchFamily="34" charset="0"/>
              <a:buChar char="•"/>
            </a:pPr>
            <a:r>
              <a:rPr lang="en-US" dirty="0"/>
              <a:t>The colored graph is a guideline of OPTUM’s risk categorization </a:t>
            </a:r>
          </a:p>
          <a:p>
            <a:pPr marL="640594" lvl="1" indent="-174708">
              <a:buFont typeface="Arial" panose="020B0604020202020204" pitchFamily="34" charset="0"/>
              <a:buChar char="•"/>
            </a:pPr>
            <a:r>
              <a:rPr lang="en-US" dirty="0"/>
              <a:t>The numbers to the right is the distribution of YSU’s risk along with cost</a:t>
            </a:r>
          </a:p>
          <a:p>
            <a:pPr marL="1097794" lvl="2" indent="-174708">
              <a:buFont typeface="Arial" panose="020B0604020202020204" pitchFamily="34" charset="0"/>
              <a:buChar char="•"/>
            </a:pPr>
            <a:r>
              <a:rPr lang="en-US" dirty="0"/>
              <a:t>The High risk patients are those identified with one complex illness or multiple co-morbidities.  9.7% of YSU’s members fall into this category and account for 57% of cost.  Our goal is to ensure these members are being managed properly and are receiving the right care at the right time for the right condition.  </a:t>
            </a:r>
          </a:p>
          <a:p>
            <a:pPr marL="1097794" lvl="2" indent="-174708">
              <a:buFont typeface="Arial" panose="020B0604020202020204" pitchFamily="34" charset="0"/>
              <a:buChar char="•"/>
            </a:pPr>
            <a:r>
              <a:rPr lang="en-US" dirty="0"/>
              <a:t>The risk rising patients  are those identified with chronic, aging, or unmanaged chronic conditions.  21.8% of YSU’s members fall into this category and account for 27.8% of cost.  Our goal is to manage the rising risk by implementing available programs such as DM, CM and RX programs to help members comply with their standards of care. </a:t>
            </a:r>
          </a:p>
          <a:p>
            <a:pPr marL="1097794" lvl="2" indent="-174708">
              <a:buFont typeface="Arial" panose="020B0604020202020204" pitchFamily="34" charset="0"/>
              <a:buChar char="•"/>
            </a:pPr>
            <a:r>
              <a:rPr lang="en-US" dirty="0"/>
              <a:t>The Low risk patients are those identified as healthy or managed chronic conditions.  68.5% of YSU’s members fall into this category and account for 15% of cost.  Our goal is to increase this category and this is accomplished through education, wellness programs and engagement in our DM programs. </a:t>
            </a:r>
          </a:p>
          <a:p>
            <a:pPr marL="174708" indent="-174708">
              <a:buFont typeface="Arial" panose="020B0604020202020204" pitchFamily="34" charset="0"/>
              <a:buChar char="•"/>
            </a:pPr>
            <a:r>
              <a:rPr lang="en-US" dirty="0"/>
              <a:t>As you can see, the smallest population of high risk accounts for the largest amount of claims.  Next month we will dig a little deeper to help determine what can be done to create the shift.   </a:t>
            </a:r>
          </a:p>
        </p:txBody>
      </p:sp>
      <p:sp>
        <p:nvSpPr>
          <p:cNvPr id="4" name="Slide Number Placeholder 3"/>
          <p:cNvSpPr>
            <a:spLocks noGrp="1"/>
          </p:cNvSpPr>
          <p:nvPr>
            <p:ph type="sldNum" sz="quarter" idx="10"/>
          </p:nvPr>
        </p:nvSpPr>
        <p:spPr/>
        <p:txBody>
          <a:bodyPr/>
          <a:lstStyle/>
          <a:p>
            <a:fld id="{9C28881A-85D4-4A55-8DEC-AB8DB9751B6A}" type="slidenum">
              <a:rPr lang="en-US" smtClean="0"/>
              <a:t>5</a:t>
            </a:fld>
            <a:endParaRPr lang="en-US"/>
          </a:p>
        </p:txBody>
      </p:sp>
    </p:spTree>
    <p:extLst>
      <p:ext uri="{BB962C8B-B14F-4D97-AF65-F5344CB8AC3E}">
        <p14:creationId xmlns:p14="http://schemas.microsoft.com/office/powerpoint/2010/main" val="230869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As stated previously we reviewed the Employer Profile Report and we will bring the report to discuss the numbers in more detail.  </a:t>
            </a:r>
          </a:p>
          <a:p>
            <a:pPr marL="174708" indent="-174708">
              <a:buFont typeface="Arial" panose="020B0604020202020204" pitchFamily="34" charset="0"/>
              <a:buChar char="•"/>
            </a:pPr>
            <a:r>
              <a:rPr lang="en-US" dirty="0"/>
              <a:t>Look at areas of need for education about available programs such as; Nurse Line, DM, Case Management.</a:t>
            </a:r>
          </a:p>
          <a:p>
            <a:pPr marL="174708" indent="-174708">
              <a:buFont typeface="Arial" panose="020B0604020202020204" pitchFamily="34" charset="0"/>
              <a:buChar char="•"/>
            </a:pPr>
            <a:r>
              <a:rPr lang="en-US" dirty="0"/>
              <a:t>Determine the areas of focus and how it ties into the YSU Wellness program.   </a:t>
            </a:r>
          </a:p>
        </p:txBody>
      </p:sp>
      <p:sp>
        <p:nvSpPr>
          <p:cNvPr id="4" name="Slide Number Placeholder 3"/>
          <p:cNvSpPr>
            <a:spLocks noGrp="1"/>
          </p:cNvSpPr>
          <p:nvPr>
            <p:ph type="sldNum" sz="quarter" idx="10"/>
          </p:nvPr>
        </p:nvSpPr>
        <p:spPr/>
        <p:txBody>
          <a:bodyPr/>
          <a:lstStyle/>
          <a:p>
            <a:fld id="{9C28881A-85D4-4A55-8DEC-AB8DB9751B6A}" type="slidenum">
              <a:rPr lang="en-US" smtClean="0"/>
              <a:t>6</a:t>
            </a:fld>
            <a:endParaRPr lang="en-US"/>
          </a:p>
        </p:txBody>
      </p:sp>
    </p:spTree>
    <p:extLst>
      <p:ext uri="{BB962C8B-B14F-4D97-AF65-F5344CB8AC3E}">
        <p14:creationId xmlns:p14="http://schemas.microsoft.com/office/powerpoint/2010/main" val="417340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466081"/>
            <a:ext cx="8229600" cy="1077218"/>
          </a:xfrm>
        </p:spPr>
        <p:txBody>
          <a:bodyPr anchor="b" anchorCtr="0"/>
          <a:lstStyle>
            <a:lvl1pPr algn="l">
              <a:lnSpc>
                <a:spcPts val="4200"/>
              </a:lnSpc>
              <a:defRPr sz="3600" baseline="0">
                <a:solidFill>
                  <a:schemeClr val="accent1"/>
                </a:solidFill>
              </a:defRPr>
            </a:lvl1pPr>
          </a:lstStyle>
          <a:p>
            <a:r>
              <a:rPr lang="en-US" dirty="0"/>
              <a:t>Click to Edit</a:t>
            </a:r>
            <a:br>
              <a:rPr lang="en-US" dirty="0"/>
            </a:br>
            <a:r>
              <a:rPr lang="en-US" dirty="0"/>
              <a:t>Presentation Title</a:t>
            </a:r>
          </a:p>
        </p:txBody>
      </p:sp>
      <p:sp>
        <p:nvSpPr>
          <p:cNvPr id="3" name="Subtitle 2"/>
          <p:cNvSpPr>
            <a:spLocks noGrp="1"/>
          </p:cNvSpPr>
          <p:nvPr>
            <p:ph type="subTitle" idx="1" hasCustomPrompt="1"/>
          </p:nvPr>
        </p:nvSpPr>
        <p:spPr>
          <a:xfrm>
            <a:off x="457200" y="4261104"/>
            <a:ext cx="8229600" cy="310896"/>
          </a:xfrm>
        </p:spPr>
        <p:txBody>
          <a:bodyPr anchor="b" anchorCtr="0"/>
          <a:lstStyle>
            <a:lvl1pPr marL="0" indent="0" algn="l">
              <a:buNone/>
              <a:defRPr sz="21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&lt;Subtitle&gt; or </a:t>
            </a:r>
            <a:fld id="{DF9472A5-F377-4192-B622-6A0D7BECE6A6}" type="datetime4">
              <a:rPr lang="en-US" smtClean="0"/>
              <a:t>September 5, 2018</a:t>
            </a:fld>
            <a:endParaRPr lang="en-US" dirty="0"/>
          </a:p>
        </p:txBody>
      </p:sp>
      <p:cxnSp>
        <p:nvCxnSpPr>
          <p:cNvPr id="8" name="Straight Connector 7"/>
          <p:cNvCxnSpPr/>
          <p:nvPr userDrawn="1"/>
        </p:nvCxnSpPr>
        <p:spPr>
          <a:xfrm>
            <a:off x="402336" y="3886200"/>
            <a:ext cx="8348472"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228600" y="6483096"/>
            <a:ext cx="4114800" cy="107722"/>
          </a:xfrm>
          <a:prstGeom prst="rect">
            <a:avLst/>
          </a:prstGeom>
          <a:noFill/>
        </p:spPr>
        <p:txBody>
          <a:bodyPr wrap="square" lIns="0" tIns="0" rIns="0" bIns="0" rtlCol="0" anchor="b" anchorCtr="0">
            <a:spAutoFit/>
          </a:bodyPr>
          <a:lstStyle/>
          <a:p>
            <a:r>
              <a:rPr lang="en-US" sz="700" dirty="0">
                <a:solidFill>
                  <a:schemeClr val="bg2"/>
                </a:solidFill>
              </a:rPr>
              <a:t>© 2017 Medical Mutual of Ohio</a:t>
            </a:r>
          </a:p>
        </p:txBody>
      </p:sp>
    </p:spTree>
    <p:extLst>
      <p:ext uri="{BB962C8B-B14F-4D97-AF65-F5344CB8AC3E}">
        <p14:creationId xmlns:p14="http://schemas.microsoft.com/office/powerpoint/2010/main" val="2969892961"/>
      </p:ext>
    </p:extLst>
  </p:cSld>
  <p:clrMapOvr>
    <a:masterClrMapping/>
  </p:clrMapOvr>
  <p:extLst mod="1">
    <p:ext uri="{DCECCB84-F9BA-43D5-87BE-67443E8EF086}">
      <p15:sldGuideLst xmlns:p15="http://schemas.microsoft.com/office/powerpoint/2012/main">
        <p15:guide id="1" orient="horz" pos="1836" userDrawn="1">
          <p15:clr>
            <a:srgbClr val="FBAE40"/>
          </p15:clr>
        </p15:guide>
        <p15:guide id="2" orient="horz" pos="2844" userDrawn="1">
          <p15:clr>
            <a:srgbClr val="FBAE40"/>
          </p15:clr>
        </p15:guide>
        <p15:guide id="3" orient="horz" pos="144" userDrawn="1">
          <p15:clr>
            <a:srgbClr val="FBAE40"/>
          </p15:clr>
        </p15:guide>
        <p15:guide id="4" orient="horz" pos="4104" userDrawn="1">
          <p15:clr>
            <a:srgbClr val="FBAE40"/>
          </p15:clr>
        </p15:guide>
        <p15:guide id="5" pos="2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dirty="0"/>
          </a:p>
        </p:txBody>
      </p:sp>
    </p:spTree>
    <p:extLst>
      <p:ext uri="{BB962C8B-B14F-4D97-AF65-F5344CB8AC3E}">
        <p14:creationId xmlns:p14="http://schemas.microsoft.com/office/powerpoint/2010/main" val="243965122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06090"/>
            <a:ext cx="8229600" cy="1223010"/>
          </a:xfrm>
        </p:spPr>
        <p:txBody>
          <a:bodyPr anchor="t" anchorCtr="0">
            <a:noAutofit/>
          </a:bodyPr>
          <a:lstStyle>
            <a:lvl1pPr algn="l">
              <a:defRPr sz="3600" baseline="0">
                <a:solidFill>
                  <a:schemeClr val="bg1"/>
                </a:solidFill>
              </a:defRPr>
            </a:lvl1pPr>
          </a:lstStyle>
          <a:p>
            <a:r>
              <a:rPr lang="en-US" dirty="0"/>
              <a:t>Click to Edit </a:t>
            </a:r>
            <a:br>
              <a:rPr lang="en-US" dirty="0"/>
            </a:br>
            <a:r>
              <a:rPr lang="en-US" dirty="0"/>
              <a:t>Section Title</a:t>
            </a:r>
          </a:p>
        </p:txBody>
      </p:sp>
    </p:spTree>
    <p:extLst>
      <p:ext uri="{BB962C8B-B14F-4D97-AF65-F5344CB8AC3E}">
        <p14:creationId xmlns:p14="http://schemas.microsoft.com/office/powerpoint/2010/main" val="3722762242"/>
      </p:ext>
    </p:extLst>
  </p:cSld>
  <p:clrMapOvr>
    <a:masterClrMapping/>
  </p:clrMapOvr>
  <p:extLst mod="1">
    <p:ext uri="{DCECCB84-F9BA-43D5-87BE-67443E8EF086}">
      <p15:sldGuideLst xmlns:p15="http://schemas.microsoft.com/office/powerpoint/2012/main">
        <p15:guide id="1" orient="horz" pos="22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Full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dirty="0"/>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dirty="0"/>
          </a:p>
        </p:txBody>
      </p:sp>
      <p:sp>
        <p:nvSpPr>
          <p:cNvPr id="6" name="Text Placeholder 5"/>
          <p:cNvSpPr>
            <a:spLocks noGrp="1"/>
          </p:cNvSpPr>
          <p:nvPr>
            <p:ph type="body" sz="quarter" idx="11" hasCustomPrompt="1"/>
          </p:nvPr>
        </p:nvSpPr>
        <p:spPr>
          <a:xfrm>
            <a:off x="457200" y="1344168"/>
            <a:ext cx="8229600" cy="4599432"/>
          </a:xfrm>
        </p:spPr>
        <p:txBody>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956471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dirty="0"/>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dirty="0"/>
          </a:p>
        </p:txBody>
      </p:sp>
      <p:sp>
        <p:nvSpPr>
          <p:cNvPr id="6" name="Text Placeholder 5"/>
          <p:cNvSpPr>
            <a:spLocks noGrp="1"/>
          </p:cNvSpPr>
          <p:nvPr>
            <p:ph type="body" sz="quarter" idx="11" hasCustomPrompt="1"/>
          </p:nvPr>
        </p:nvSpPr>
        <p:spPr>
          <a:xfrm>
            <a:off x="457200" y="1344168"/>
            <a:ext cx="3886200" cy="4599432"/>
          </a:xfrm>
        </p:spPr>
        <p:txBody>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2" hasCustomPrompt="1"/>
          </p:nvPr>
        </p:nvSpPr>
        <p:spPr>
          <a:xfrm>
            <a:off x="4800600" y="1344168"/>
            <a:ext cx="3886200" cy="4599432"/>
          </a:xfrm>
        </p:spPr>
        <p:txBody>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49885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Full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dirty="0"/>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dirty="0"/>
          </a:p>
        </p:txBody>
      </p:sp>
      <p:sp>
        <p:nvSpPr>
          <p:cNvPr id="4" name="Chart Placeholder 3"/>
          <p:cNvSpPr>
            <a:spLocks noGrp="1"/>
          </p:cNvSpPr>
          <p:nvPr>
            <p:ph type="chart" sz="quarter" idx="12"/>
          </p:nvPr>
        </p:nvSpPr>
        <p:spPr>
          <a:xfrm>
            <a:off x="457200" y="1344168"/>
            <a:ext cx="8229600" cy="4599432"/>
          </a:xfrm>
        </p:spPr>
        <p:txBody>
          <a:bodyPr/>
          <a:lstStyle/>
          <a:p>
            <a:r>
              <a:rPr lang="en-US"/>
              <a:t>Click icon to add chart</a:t>
            </a:r>
          </a:p>
        </p:txBody>
      </p:sp>
    </p:spTree>
    <p:extLst>
      <p:ext uri="{BB962C8B-B14F-4D97-AF65-F5344CB8AC3E}">
        <p14:creationId xmlns:p14="http://schemas.microsoft.com/office/powerpoint/2010/main" val="24179035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hart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dirty="0"/>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dirty="0"/>
          </a:p>
        </p:txBody>
      </p:sp>
      <p:sp>
        <p:nvSpPr>
          <p:cNvPr id="6" name="Text Placeholder 5"/>
          <p:cNvSpPr>
            <a:spLocks noGrp="1"/>
          </p:cNvSpPr>
          <p:nvPr>
            <p:ph type="body" sz="quarter" idx="11" hasCustomPrompt="1"/>
          </p:nvPr>
        </p:nvSpPr>
        <p:spPr>
          <a:xfrm>
            <a:off x="457200" y="1344168"/>
            <a:ext cx="3886200" cy="4599432"/>
          </a:xfrm>
        </p:spPr>
        <p:txBody>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quarter" idx="12"/>
          </p:nvPr>
        </p:nvSpPr>
        <p:spPr>
          <a:xfrm>
            <a:off x="4800600" y="1344168"/>
            <a:ext cx="3886200" cy="4599432"/>
          </a:xfrm>
        </p:spPr>
        <p:txBody>
          <a:bodyPr/>
          <a:lstStyle/>
          <a:p>
            <a:r>
              <a:rPr lang="en-US"/>
              <a:t>Click icon to add chart</a:t>
            </a:r>
          </a:p>
        </p:txBody>
      </p:sp>
    </p:spTree>
    <p:extLst>
      <p:ext uri="{BB962C8B-B14F-4D97-AF65-F5344CB8AC3E}">
        <p14:creationId xmlns:p14="http://schemas.microsoft.com/office/powerpoint/2010/main" val="319127747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Full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dirty="0"/>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dirty="0"/>
          </a:p>
        </p:txBody>
      </p:sp>
      <p:sp>
        <p:nvSpPr>
          <p:cNvPr id="5" name="Table Placeholder 4"/>
          <p:cNvSpPr>
            <a:spLocks noGrp="1"/>
          </p:cNvSpPr>
          <p:nvPr>
            <p:ph type="tbl" sz="quarter" idx="11"/>
          </p:nvPr>
        </p:nvSpPr>
        <p:spPr>
          <a:xfrm>
            <a:off x="457200" y="1344168"/>
            <a:ext cx="8229600" cy="4599432"/>
          </a:xfrm>
        </p:spPr>
        <p:txBody>
          <a:bodyPr/>
          <a:lstStyle/>
          <a:p>
            <a:r>
              <a:rPr lang="en-US"/>
              <a:t>Click icon to add table</a:t>
            </a:r>
          </a:p>
        </p:txBody>
      </p:sp>
    </p:spTree>
    <p:extLst>
      <p:ext uri="{BB962C8B-B14F-4D97-AF65-F5344CB8AC3E}">
        <p14:creationId xmlns:p14="http://schemas.microsoft.com/office/powerpoint/2010/main" val="14370301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martArt (Full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dirty="0"/>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dirty="0"/>
          </a:p>
        </p:txBody>
      </p:sp>
      <p:sp>
        <p:nvSpPr>
          <p:cNvPr id="4" name="SmartArt Placeholder 3"/>
          <p:cNvSpPr>
            <a:spLocks noGrp="1"/>
          </p:cNvSpPr>
          <p:nvPr>
            <p:ph type="dgm" sz="quarter" idx="11"/>
          </p:nvPr>
        </p:nvSpPr>
        <p:spPr>
          <a:xfrm>
            <a:off x="457200" y="1344168"/>
            <a:ext cx="8229600" cy="4599432"/>
          </a:xfrm>
        </p:spPr>
        <p:txBody>
          <a:bodyPr/>
          <a:lstStyle/>
          <a:p>
            <a:r>
              <a:rPr lang="en-US"/>
              <a:t>Click icon to add SmartArt graphic</a:t>
            </a:r>
          </a:p>
        </p:txBody>
      </p:sp>
    </p:spTree>
    <p:extLst>
      <p:ext uri="{BB962C8B-B14F-4D97-AF65-F5344CB8AC3E}">
        <p14:creationId xmlns:p14="http://schemas.microsoft.com/office/powerpoint/2010/main" val="21738780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martArt (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14181"/>
            <a:ext cx="8229600" cy="507831"/>
          </a:xfrm>
        </p:spPr>
        <p:txBody>
          <a:bodyPr/>
          <a:lstStyle>
            <a:lvl1pPr>
              <a:defRPr/>
            </a:lvl1pPr>
          </a:lstStyle>
          <a:p>
            <a:r>
              <a:rPr lang="en-US" dirty="0"/>
              <a:t>Click to Edit Slide Title</a:t>
            </a:r>
          </a:p>
        </p:txBody>
      </p:sp>
      <p:sp>
        <p:nvSpPr>
          <p:cNvPr id="12" name="Slide Number Placeholder 11"/>
          <p:cNvSpPr>
            <a:spLocks noGrp="1"/>
          </p:cNvSpPr>
          <p:nvPr>
            <p:ph type="sldNum" sz="quarter" idx="10"/>
          </p:nvPr>
        </p:nvSpPr>
        <p:spPr/>
        <p:txBody>
          <a:bodyPr/>
          <a:lstStyle/>
          <a:p>
            <a:fld id="{171578E0-2CDA-4022-8976-438C1A7918DA}" type="slidenum">
              <a:rPr lang="en-US" smtClean="0"/>
              <a:pPr/>
              <a:t>‹#›</a:t>
            </a:fld>
            <a:endParaRPr lang="en-US" dirty="0"/>
          </a:p>
        </p:txBody>
      </p:sp>
      <p:sp>
        <p:nvSpPr>
          <p:cNvPr id="6" name="Text Placeholder 5"/>
          <p:cNvSpPr>
            <a:spLocks noGrp="1"/>
          </p:cNvSpPr>
          <p:nvPr>
            <p:ph type="body" sz="quarter" idx="11" hasCustomPrompt="1"/>
          </p:nvPr>
        </p:nvSpPr>
        <p:spPr>
          <a:xfrm>
            <a:off x="457200" y="1344168"/>
            <a:ext cx="3886200" cy="4599432"/>
          </a:xfrm>
        </p:spPr>
        <p:txBody>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martArt Placeholder 4"/>
          <p:cNvSpPr>
            <a:spLocks noGrp="1"/>
          </p:cNvSpPr>
          <p:nvPr>
            <p:ph type="dgm" sz="quarter" idx="12"/>
          </p:nvPr>
        </p:nvSpPr>
        <p:spPr>
          <a:xfrm>
            <a:off x="4800600" y="1344168"/>
            <a:ext cx="3886200" cy="4599432"/>
          </a:xfrm>
        </p:spPr>
        <p:txBody>
          <a:bodyPr/>
          <a:lstStyle/>
          <a:p>
            <a:r>
              <a:rPr lang="en-US"/>
              <a:t>Click icon to add SmartArt graphic</a:t>
            </a:r>
          </a:p>
        </p:txBody>
      </p:sp>
    </p:spTree>
    <p:extLst>
      <p:ext uri="{BB962C8B-B14F-4D97-AF65-F5344CB8AC3E}">
        <p14:creationId xmlns:p14="http://schemas.microsoft.com/office/powerpoint/2010/main" val="82359989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14181"/>
            <a:ext cx="8229600" cy="507831"/>
          </a:xfrm>
          <a:prstGeom prst="rect">
            <a:avLst/>
          </a:prstGeom>
        </p:spPr>
        <p:txBody>
          <a:bodyPr vert="horz" lIns="0" tIns="0" rIns="0" bIns="0" rtlCol="0" anchor="ctr" anchorCtr="0">
            <a:spAutoFit/>
          </a:bodyPr>
          <a:lstStyle/>
          <a:p>
            <a:r>
              <a:rPr lang="en-US" dirty="0"/>
              <a:t>Click to Edit Slide Title</a:t>
            </a:r>
          </a:p>
        </p:txBody>
      </p:sp>
      <p:sp>
        <p:nvSpPr>
          <p:cNvPr id="3" name="Text Placeholder 2"/>
          <p:cNvSpPr>
            <a:spLocks noGrp="1"/>
          </p:cNvSpPr>
          <p:nvPr>
            <p:ph type="body" idx="1"/>
          </p:nvPr>
        </p:nvSpPr>
        <p:spPr>
          <a:xfrm>
            <a:off x="457200" y="1344168"/>
            <a:ext cx="8229600" cy="459943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4"/>
          </p:nvPr>
        </p:nvSpPr>
        <p:spPr>
          <a:xfrm>
            <a:off x="457200" y="6483096"/>
            <a:ext cx="2057400" cy="228600"/>
          </a:xfrm>
          <a:prstGeom prst="rect">
            <a:avLst/>
          </a:prstGeom>
        </p:spPr>
        <p:txBody>
          <a:bodyPr vert="horz" lIns="0" tIns="0" rIns="0" bIns="0" rtlCol="0" anchor="ctr" anchorCtr="0"/>
          <a:lstStyle>
            <a:lvl1pPr algn="l">
              <a:defRPr sz="1000">
                <a:solidFill>
                  <a:schemeClr val="accent6"/>
                </a:solidFill>
              </a:defRPr>
            </a:lvl1pPr>
          </a:lstStyle>
          <a:p>
            <a:fld id="{171578E0-2CDA-4022-8976-438C1A7918DA}" type="slidenum">
              <a:rPr lang="en-US" smtClean="0"/>
              <a:pPr/>
              <a:t>‹#›</a:t>
            </a:fld>
            <a:endParaRPr lang="en-US" dirty="0"/>
          </a:p>
        </p:txBody>
      </p:sp>
    </p:spTree>
    <p:extLst>
      <p:ext uri="{BB962C8B-B14F-4D97-AF65-F5344CB8AC3E}">
        <p14:creationId xmlns:p14="http://schemas.microsoft.com/office/powerpoint/2010/main" val="3146568177"/>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100000"/>
        </a:lnSpc>
        <a:spcBef>
          <a:spcPct val="0"/>
        </a:spcBef>
        <a:buNone/>
        <a:defRPr sz="3300" kern="1200" baseline="0">
          <a:solidFill>
            <a:schemeClr val="accent1"/>
          </a:solidFill>
          <a:latin typeface="+mj-lt"/>
          <a:ea typeface="+mj-ea"/>
          <a:cs typeface="+mj-cs"/>
        </a:defRPr>
      </a:lvl1pPr>
    </p:titleStyle>
    <p:bodyStyle>
      <a:lvl1pPr marL="228600" indent="-228600" algn="l" defTabSz="228600" rtl="0" eaLnBrk="1" latinLnBrk="0" hangingPunct="1">
        <a:lnSpc>
          <a:spcPct val="100000"/>
        </a:lnSpc>
        <a:spcBef>
          <a:spcPts val="900"/>
        </a:spcBef>
        <a:buClr>
          <a:schemeClr val="accent5"/>
        </a:buClr>
        <a:buFont typeface="Wingdings" panose="05000000000000000000" pitchFamily="2" charset="2"/>
        <a:buChar char="§"/>
        <a:defRPr sz="2100" kern="1200">
          <a:solidFill>
            <a:schemeClr val="accent6"/>
          </a:solidFill>
          <a:latin typeface="+mn-lt"/>
          <a:ea typeface="+mn-ea"/>
          <a:cs typeface="+mn-cs"/>
        </a:defRPr>
      </a:lvl1pPr>
      <a:lvl2pPr marL="484632" indent="-228600" algn="l" defTabSz="228600" rtl="0" eaLnBrk="1" latinLnBrk="0" hangingPunct="1">
        <a:lnSpc>
          <a:spcPct val="100000"/>
        </a:lnSpc>
        <a:spcBef>
          <a:spcPts val="450"/>
        </a:spcBef>
        <a:buClr>
          <a:schemeClr val="accent5"/>
        </a:buClr>
        <a:buFont typeface="Arial" panose="020B0604020202020204" pitchFamily="34" charset="0"/>
        <a:buChar char="–"/>
        <a:defRPr sz="1800" kern="1200">
          <a:solidFill>
            <a:schemeClr val="accent6"/>
          </a:solidFill>
          <a:latin typeface="+mn-lt"/>
          <a:ea typeface="+mn-ea"/>
          <a:cs typeface="+mn-cs"/>
        </a:defRPr>
      </a:lvl2pPr>
      <a:lvl3pPr marL="713232" indent="-228600" algn="l" defTabSz="228600" rtl="0" eaLnBrk="1" latinLnBrk="0" hangingPunct="1">
        <a:lnSpc>
          <a:spcPct val="100000"/>
        </a:lnSpc>
        <a:spcBef>
          <a:spcPts val="675"/>
        </a:spcBef>
        <a:buClr>
          <a:schemeClr val="accent5"/>
        </a:buClr>
        <a:buFont typeface="Wingdings" panose="05000000000000000000" pitchFamily="2" charset="2"/>
        <a:buChar char="§"/>
        <a:defRPr sz="1500" kern="1200">
          <a:solidFill>
            <a:schemeClr val="accent6"/>
          </a:solidFill>
          <a:latin typeface="+mn-lt"/>
          <a:ea typeface="+mn-ea"/>
          <a:cs typeface="+mn-cs"/>
        </a:defRPr>
      </a:lvl3pPr>
      <a:lvl4pPr marL="969264" indent="-228600" algn="l" defTabSz="228600" rtl="0" eaLnBrk="1" latinLnBrk="0" hangingPunct="1">
        <a:lnSpc>
          <a:spcPct val="100000"/>
        </a:lnSpc>
        <a:spcBef>
          <a:spcPts val="900"/>
        </a:spcBef>
        <a:buClr>
          <a:schemeClr val="accent5"/>
        </a:buClr>
        <a:buFont typeface="Arial" panose="020B0604020202020204" pitchFamily="34" charset="0"/>
        <a:buChar char="–"/>
        <a:defRPr sz="1200" kern="1200">
          <a:solidFill>
            <a:schemeClr val="accent6"/>
          </a:solidFill>
          <a:latin typeface="+mn-lt"/>
          <a:ea typeface="+mn-ea"/>
          <a:cs typeface="+mn-cs"/>
        </a:defRPr>
      </a:lvl4pPr>
      <a:lvl5pPr marL="1197864" indent="-228600" algn="l" defTabSz="228600" rtl="0" eaLnBrk="1" latinLnBrk="0" hangingPunct="1">
        <a:lnSpc>
          <a:spcPct val="100000"/>
        </a:lnSpc>
        <a:spcBef>
          <a:spcPts val="900"/>
        </a:spcBef>
        <a:buClr>
          <a:schemeClr val="accent5"/>
        </a:buClr>
        <a:buFont typeface="Wingdings" panose="05000000000000000000" pitchFamily="2" charset="2"/>
        <a:buChar char="§"/>
        <a:defRPr sz="9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576" userDrawn="1">
          <p15:clr>
            <a:srgbClr val="F26B43"/>
          </p15:clr>
        </p15:guide>
        <p15:guide id="4" pos="288" userDrawn="1">
          <p15:clr>
            <a:srgbClr val="F26B43"/>
          </p15:clr>
        </p15:guide>
        <p15:guide id="5" pos="5472" userDrawn="1">
          <p15:clr>
            <a:srgbClr val="F26B43"/>
          </p15:clr>
        </p15:guide>
        <p15:guide id="6" orient="horz" pos="1008" userDrawn="1">
          <p15:clr>
            <a:srgbClr val="F26B43"/>
          </p15:clr>
        </p15:guide>
        <p15:guide id="7" orient="horz" pos="1224" userDrawn="1">
          <p15:clr>
            <a:srgbClr val="F26B43"/>
          </p15:clr>
        </p15:guide>
        <p15:guide id="8" orient="horz" pos="1440" userDrawn="1">
          <p15:clr>
            <a:srgbClr val="F26B43"/>
          </p15:clr>
        </p15:guide>
        <p15:guide id="10" orient="horz" pos="1620" userDrawn="1">
          <p15:clr>
            <a:srgbClr val="F26B43"/>
          </p15:clr>
        </p15:guide>
        <p15:guide id="11" orient="horz" pos="3744" userDrawn="1">
          <p15:clr>
            <a:srgbClr val="F26B43"/>
          </p15:clr>
        </p15:guide>
        <p15:guide id="12" orient="horz" pos="3888" userDrawn="1">
          <p15:clr>
            <a:srgbClr val="F26B43"/>
          </p15:clr>
        </p15:guide>
        <p15:guide id="14"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66081"/>
            <a:ext cx="8229600" cy="1077218"/>
          </a:xfrm>
        </p:spPr>
        <p:txBody>
          <a:bodyPr/>
          <a:lstStyle/>
          <a:p>
            <a:r>
              <a:rPr lang="en-US" dirty="0"/>
              <a:t>Youngstown State University </a:t>
            </a:r>
            <a:br>
              <a:rPr lang="en-US" dirty="0"/>
            </a:br>
            <a:r>
              <a:rPr lang="en-US" dirty="0"/>
              <a:t>September 2018 HCAC Meeting</a:t>
            </a:r>
          </a:p>
        </p:txBody>
      </p:sp>
      <p:sp>
        <p:nvSpPr>
          <p:cNvPr id="3" name="Subtitle 2"/>
          <p:cNvSpPr>
            <a:spLocks noGrp="1"/>
          </p:cNvSpPr>
          <p:nvPr>
            <p:ph type="subTitle" idx="1"/>
          </p:nvPr>
        </p:nvSpPr>
        <p:spPr/>
        <p:txBody>
          <a:bodyPr/>
          <a:lstStyle/>
          <a:p>
            <a:r>
              <a:rPr lang="en-US" dirty="0"/>
              <a:t>September 20, 2018</a:t>
            </a:r>
          </a:p>
        </p:txBody>
      </p:sp>
    </p:spTree>
    <p:extLst>
      <p:ext uri="{BB962C8B-B14F-4D97-AF65-F5344CB8AC3E}">
        <p14:creationId xmlns:p14="http://schemas.microsoft.com/office/powerpoint/2010/main" val="2995059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4E29C-5DDE-469F-B496-C8CCA9AE7BF9}"/>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C0B705FF-CF41-4373-A7A3-032906A2A2B2}"/>
              </a:ext>
            </a:extLst>
          </p:cNvPr>
          <p:cNvSpPr>
            <a:spLocks noGrp="1"/>
          </p:cNvSpPr>
          <p:nvPr>
            <p:ph type="sldNum" sz="quarter" idx="10"/>
          </p:nvPr>
        </p:nvSpPr>
        <p:spPr/>
        <p:txBody>
          <a:bodyPr/>
          <a:lstStyle/>
          <a:p>
            <a:fld id="{171578E0-2CDA-4022-8976-438C1A7918DA}" type="slidenum">
              <a:rPr lang="en-US" smtClean="0"/>
              <a:pPr/>
              <a:t>2</a:t>
            </a:fld>
            <a:endParaRPr lang="en-US" dirty="0"/>
          </a:p>
        </p:txBody>
      </p:sp>
      <p:sp>
        <p:nvSpPr>
          <p:cNvPr id="4" name="Text Placeholder 3">
            <a:extLst>
              <a:ext uri="{FF2B5EF4-FFF2-40B4-BE49-F238E27FC236}">
                <a16:creationId xmlns:a16="http://schemas.microsoft.com/office/drawing/2014/main" id="{2736473B-8D5D-4A35-9634-D638AFF2588C}"/>
              </a:ext>
            </a:extLst>
          </p:cNvPr>
          <p:cNvSpPr>
            <a:spLocks noGrp="1"/>
          </p:cNvSpPr>
          <p:nvPr>
            <p:ph type="body" sz="quarter" idx="11"/>
          </p:nvPr>
        </p:nvSpPr>
        <p:spPr/>
        <p:txBody>
          <a:bodyPr/>
          <a:lstStyle/>
          <a:p>
            <a:r>
              <a:rPr lang="en-US" dirty="0"/>
              <a:t>Network Access - AXA</a:t>
            </a:r>
          </a:p>
          <a:p>
            <a:r>
              <a:rPr lang="en-US" dirty="0"/>
              <a:t>Transplant Network Changes </a:t>
            </a:r>
          </a:p>
          <a:p>
            <a:r>
              <a:rPr lang="en-US" dirty="0"/>
              <a:t>Health Risk Distribution</a:t>
            </a:r>
          </a:p>
          <a:p>
            <a:r>
              <a:rPr lang="en-US" dirty="0"/>
              <a:t>October Agenda </a:t>
            </a:r>
          </a:p>
          <a:p>
            <a:pPr marL="0" indent="0">
              <a:buNone/>
            </a:pPr>
            <a:endParaRPr lang="en-US" dirty="0"/>
          </a:p>
        </p:txBody>
      </p:sp>
    </p:spTree>
    <p:extLst>
      <p:ext uri="{BB962C8B-B14F-4D97-AF65-F5344CB8AC3E}">
        <p14:creationId xmlns:p14="http://schemas.microsoft.com/office/powerpoint/2010/main" val="410253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D74E-E23C-4333-8F29-BBDFC3364D59}"/>
              </a:ext>
            </a:extLst>
          </p:cNvPr>
          <p:cNvSpPr>
            <a:spLocks noGrp="1"/>
          </p:cNvSpPr>
          <p:nvPr>
            <p:ph type="title"/>
          </p:nvPr>
        </p:nvSpPr>
        <p:spPr/>
        <p:txBody>
          <a:bodyPr/>
          <a:lstStyle/>
          <a:p>
            <a:r>
              <a:rPr lang="en-US" dirty="0"/>
              <a:t>Network Access</a:t>
            </a:r>
          </a:p>
        </p:txBody>
      </p:sp>
      <p:sp>
        <p:nvSpPr>
          <p:cNvPr id="3" name="Slide Number Placeholder 2">
            <a:extLst>
              <a:ext uri="{FF2B5EF4-FFF2-40B4-BE49-F238E27FC236}">
                <a16:creationId xmlns:a16="http://schemas.microsoft.com/office/drawing/2014/main" id="{CD43344B-F965-4F59-8DA5-86996D1089AB}"/>
              </a:ext>
            </a:extLst>
          </p:cNvPr>
          <p:cNvSpPr>
            <a:spLocks noGrp="1"/>
          </p:cNvSpPr>
          <p:nvPr>
            <p:ph type="sldNum" sz="quarter" idx="10"/>
          </p:nvPr>
        </p:nvSpPr>
        <p:spPr/>
        <p:txBody>
          <a:bodyPr/>
          <a:lstStyle/>
          <a:p>
            <a:fld id="{171578E0-2CDA-4022-8976-438C1A7918DA}" type="slidenum">
              <a:rPr lang="en-US" smtClean="0"/>
              <a:pPr/>
              <a:t>3</a:t>
            </a:fld>
            <a:endParaRPr lang="en-US" dirty="0"/>
          </a:p>
        </p:txBody>
      </p:sp>
      <p:sp>
        <p:nvSpPr>
          <p:cNvPr id="4" name="Text Placeholder 3">
            <a:extLst>
              <a:ext uri="{FF2B5EF4-FFF2-40B4-BE49-F238E27FC236}">
                <a16:creationId xmlns:a16="http://schemas.microsoft.com/office/drawing/2014/main" id="{58A765AE-152F-480A-9018-09891ED39522}"/>
              </a:ext>
            </a:extLst>
          </p:cNvPr>
          <p:cNvSpPr>
            <a:spLocks noGrp="1"/>
          </p:cNvSpPr>
          <p:nvPr>
            <p:ph type="body" sz="quarter" idx="11"/>
          </p:nvPr>
        </p:nvSpPr>
        <p:spPr/>
        <p:txBody>
          <a:bodyPr/>
          <a:lstStyle/>
          <a:p>
            <a:r>
              <a:rPr lang="en-US" dirty="0"/>
              <a:t>National Network - Outside of Ohio Network Access Partnership</a:t>
            </a:r>
          </a:p>
          <a:p>
            <a:r>
              <a:rPr lang="en-US" dirty="0"/>
              <a:t>Enhancement with minimal disruption </a:t>
            </a:r>
          </a:p>
          <a:p>
            <a:r>
              <a:rPr lang="en-US" dirty="0"/>
              <a:t>01/01/2019 Target Date </a:t>
            </a:r>
          </a:p>
          <a:p>
            <a:r>
              <a:rPr lang="en-US" dirty="0"/>
              <a:t>New Cards for all members</a:t>
            </a:r>
          </a:p>
          <a:p>
            <a:pPr lvl="1"/>
            <a:r>
              <a:rPr lang="en-US" dirty="0"/>
              <a:t>Ohio Residents – Network Access on back of card</a:t>
            </a:r>
          </a:p>
          <a:p>
            <a:pPr lvl="1"/>
            <a:r>
              <a:rPr lang="en-US" dirty="0"/>
              <a:t>Non-Ohio Residents- Network Access on front of card</a:t>
            </a:r>
          </a:p>
          <a:p>
            <a:r>
              <a:rPr lang="en-US" dirty="0"/>
              <a:t>Same Outstanding Service from Medical Mutual</a:t>
            </a:r>
          </a:p>
          <a:p>
            <a:pPr marL="256032" lvl="1" indent="0">
              <a:buNone/>
            </a:pPr>
            <a:endParaRPr lang="en-US" dirty="0"/>
          </a:p>
        </p:txBody>
      </p:sp>
    </p:spTree>
    <p:extLst>
      <p:ext uri="{BB962C8B-B14F-4D97-AF65-F5344CB8AC3E}">
        <p14:creationId xmlns:p14="http://schemas.microsoft.com/office/powerpoint/2010/main" val="151485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8F99E-33E5-4BF8-A484-DD2772ECC611}"/>
              </a:ext>
            </a:extLst>
          </p:cNvPr>
          <p:cNvSpPr>
            <a:spLocks noGrp="1"/>
          </p:cNvSpPr>
          <p:nvPr>
            <p:ph type="title"/>
          </p:nvPr>
        </p:nvSpPr>
        <p:spPr/>
        <p:txBody>
          <a:bodyPr/>
          <a:lstStyle/>
          <a:p>
            <a:r>
              <a:rPr lang="en-US" dirty="0"/>
              <a:t>Transplant Network Changes</a:t>
            </a:r>
          </a:p>
        </p:txBody>
      </p:sp>
      <p:sp>
        <p:nvSpPr>
          <p:cNvPr id="3" name="Slide Number Placeholder 2">
            <a:extLst>
              <a:ext uri="{FF2B5EF4-FFF2-40B4-BE49-F238E27FC236}">
                <a16:creationId xmlns:a16="http://schemas.microsoft.com/office/drawing/2014/main" id="{0B8167EB-3687-4E75-B5FC-AE45AB5CA45B}"/>
              </a:ext>
            </a:extLst>
          </p:cNvPr>
          <p:cNvSpPr>
            <a:spLocks noGrp="1"/>
          </p:cNvSpPr>
          <p:nvPr>
            <p:ph type="sldNum" sz="quarter" idx="10"/>
          </p:nvPr>
        </p:nvSpPr>
        <p:spPr/>
        <p:txBody>
          <a:bodyPr/>
          <a:lstStyle/>
          <a:p>
            <a:fld id="{171578E0-2CDA-4022-8976-438C1A7918DA}" type="slidenum">
              <a:rPr lang="en-US" smtClean="0"/>
              <a:pPr/>
              <a:t>4</a:t>
            </a:fld>
            <a:endParaRPr lang="en-US" dirty="0"/>
          </a:p>
        </p:txBody>
      </p:sp>
      <p:sp>
        <p:nvSpPr>
          <p:cNvPr id="4" name="Text Placeholder 3">
            <a:extLst>
              <a:ext uri="{FF2B5EF4-FFF2-40B4-BE49-F238E27FC236}">
                <a16:creationId xmlns:a16="http://schemas.microsoft.com/office/drawing/2014/main" id="{C5F52822-4403-44A0-A320-7FF0DBB89D94}"/>
              </a:ext>
            </a:extLst>
          </p:cNvPr>
          <p:cNvSpPr>
            <a:spLocks noGrp="1"/>
          </p:cNvSpPr>
          <p:nvPr>
            <p:ph type="body" sz="quarter" idx="11"/>
          </p:nvPr>
        </p:nvSpPr>
        <p:spPr/>
        <p:txBody>
          <a:bodyPr/>
          <a:lstStyle/>
          <a:p>
            <a:r>
              <a:rPr lang="en-US" dirty="0"/>
              <a:t>Enhancement to Current and Future Transplant Services in Ohio</a:t>
            </a:r>
          </a:p>
          <a:p>
            <a:r>
              <a:rPr lang="en-US" dirty="0"/>
              <a:t>Effective 09/01/2018</a:t>
            </a:r>
          </a:p>
          <a:p>
            <a:r>
              <a:rPr lang="en-US" dirty="0"/>
              <a:t>MMO Clinical Team will work with OPTUM to provide member guidance</a:t>
            </a:r>
          </a:p>
          <a:p>
            <a:pPr lvl="1"/>
            <a:r>
              <a:rPr lang="en-US" dirty="0"/>
              <a:t>Manage Cost</a:t>
            </a:r>
          </a:p>
          <a:p>
            <a:pPr lvl="1"/>
            <a:r>
              <a:rPr lang="en-US" dirty="0"/>
              <a:t>Quality</a:t>
            </a:r>
          </a:p>
          <a:p>
            <a:pPr lvl="1"/>
            <a:r>
              <a:rPr lang="en-US" dirty="0"/>
              <a:t>Member Experience </a:t>
            </a:r>
          </a:p>
          <a:p>
            <a:r>
              <a:rPr lang="en-US" dirty="0"/>
              <a:t>Transplant Services Prior </a:t>
            </a:r>
            <a:r>
              <a:rPr lang="en-US" dirty="0" err="1"/>
              <a:t>Auth</a:t>
            </a:r>
            <a:r>
              <a:rPr lang="en-US" dirty="0"/>
              <a:t> Criteria and Medical Policies apply</a:t>
            </a:r>
          </a:p>
          <a:p>
            <a:r>
              <a:rPr lang="en-US" dirty="0"/>
              <a:t>List of Providers </a:t>
            </a:r>
          </a:p>
          <a:p>
            <a:pPr marL="0" indent="0">
              <a:buNone/>
            </a:pPr>
            <a:endParaRPr lang="en-US" dirty="0"/>
          </a:p>
        </p:txBody>
      </p:sp>
    </p:spTree>
    <p:extLst>
      <p:ext uri="{BB962C8B-B14F-4D97-AF65-F5344CB8AC3E}">
        <p14:creationId xmlns:p14="http://schemas.microsoft.com/office/powerpoint/2010/main" val="3751326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E6D3-8A21-4AA1-88DE-F924110F2DB2}"/>
              </a:ext>
            </a:extLst>
          </p:cNvPr>
          <p:cNvSpPr>
            <a:spLocks noGrp="1"/>
          </p:cNvSpPr>
          <p:nvPr>
            <p:ph type="title"/>
          </p:nvPr>
        </p:nvSpPr>
        <p:spPr/>
        <p:txBody>
          <a:bodyPr/>
          <a:lstStyle/>
          <a:p>
            <a:r>
              <a:rPr lang="en-US" dirty="0"/>
              <a:t>Health Risk Distribution </a:t>
            </a:r>
          </a:p>
        </p:txBody>
      </p:sp>
      <p:sp>
        <p:nvSpPr>
          <p:cNvPr id="3" name="Slide Number Placeholder 2">
            <a:extLst>
              <a:ext uri="{FF2B5EF4-FFF2-40B4-BE49-F238E27FC236}">
                <a16:creationId xmlns:a16="http://schemas.microsoft.com/office/drawing/2014/main" id="{07B0E608-7535-4BCF-9731-C009583F6BC2}"/>
              </a:ext>
            </a:extLst>
          </p:cNvPr>
          <p:cNvSpPr>
            <a:spLocks noGrp="1"/>
          </p:cNvSpPr>
          <p:nvPr>
            <p:ph type="sldNum" sz="quarter" idx="10"/>
          </p:nvPr>
        </p:nvSpPr>
        <p:spPr/>
        <p:txBody>
          <a:bodyPr/>
          <a:lstStyle/>
          <a:p>
            <a:fld id="{171578E0-2CDA-4022-8976-438C1A7918DA}" type="slidenum">
              <a:rPr lang="en-US" smtClean="0"/>
              <a:pPr/>
              <a:t>5</a:t>
            </a:fld>
            <a:endParaRPr lang="en-US" dirty="0"/>
          </a:p>
        </p:txBody>
      </p:sp>
      <p:sp>
        <p:nvSpPr>
          <p:cNvPr id="5" name="Rectangle 4">
            <a:extLst>
              <a:ext uri="{FF2B5EF4-FFF2-40B4-BE49-F238E27FC236}">
                <a16:creationId xmlns:a16="http://schemas.microsoft.com/office/drawing/2014/main" id="{4376BEBE-F2B6-4F28-B29A-19A3E1D25DEA}"/>
              </a:ext>
            </a:extLst>
          </p:cNvPr>
          <p:cNvSpPr/>
          <p:nvPr/>
        </p:nvSpPr>
        <p:spPr>
          <a:xfrm>
            <a:off x="6477000" y="1085850"/>
            <a:ext cx="2286000" cy="44005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YSU Risk Categorization</a:t>
            </a:r>
          </a:p>
          <a:p>
            <a:endParaRPr lang="en-US" dirty="0">
              <a:solidFill>
                <a:schemeClr val="tx1"/>
              </a:solidFill>
            </a:endParaRPr>
          </a:p>
          <a:p>
            <a:endParaRPr lang="en-US" dirty="0">
              <a:solidFill>
                <a:schemeClr val="tx1"/>
              </a:solidFill>
            </a:endParaRPr>
          </a:p>
          <a:p>
            <a:r>
              <a:rPr lang="en-US" dirty="0">
                <a:solidFill>
                  <a:schemeClr val="tx1"/>
                </a:solidFill>
              </a:rPr>
              <a:t>9.7% - 57% cost</a:t>
            </a:r>
          </a:p>
          <a:p>
            <a:endParaRPr lang="en-US" dirty="0">
              <a:solidFill>
                <a:schemeClr val="tx1"/>
              </a:solidFill>
            </a:endParaRPr>
          </a:p>
          <a:p>
            <a:endParaRPr lang="en-US" dirty="0">
              <a:solidFill>
                <a:schemeClr val="tx1"/>
              </a:solidFill>
            </a:endParaRPr>
          </a:p>
          <a:p>
            <a:r>
              <a:rPr lang="en-US" dirty="0">
                <a:solidFill>
                  <a:schemeClr val="tx1"/>
                </a:solidFill>
              </a:rPr>
              <a:t> </a:t>
            </a:r>
          </a:p>
          <a:p>
            <a:r>
              <a:rPr lang="en-US" dirty="0">
                <a:solidFill>
                  <a:schemeClr val="tx1"/>
                </a:solidFill>
              </a:rPr>
              <a:t>21.8% - 27.8% cost</a:t>
            </a: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68.5% - 15% cost</a:t>
            </a:r>
          </a:p>
        </p:txBody>
      </p:sp>
      <p:graphicFrame>
        <p:nvGraphicFramePr>
          <p:cNvPr id="8" name="Chart 7">
            <a:extLst>
              <a:ext uri="{FF2B5EF4-FFF2-40B4-BE49-F238E27FC236}">
                <a16:creationId xmlns:a16="http://schemas.microsoft.com/office/drawing/2014/main" id="{06F00459-F624-4264-BF55-658569A5C52C}"/>
              </a:ext>
            </a:extLst>
          </p:cNvPr>
          <p:cNvGraphicFramePr/>
          <p:nvPr>
            <p:extLst>
              <p:ext uri="{D42A27DB-BD31-4B8C-83A1-F6EECF244321}">
                <p14:modId xmlns:p14="http://schemas.microsoft.com/office/powerpoint/2010/main" val="2908757728"/>
              </p:ext>
            </p:extLst>
          </p:nvPr>
        </p:nvGraphicFramePr>
        <p:xfrm>
          <a:off x="381000" y="1676400"/>
          <a:ext cx="573405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B03A758-F7D5-4613-8C9C-BDBB768F2958}"/>
              </a:ext>
            </a:extLst>
          </p:cNvPr>
          <p:cNvSpPr txBox="1"/>
          <p:nvPr/>
        </p:nvSpPr>
        <p:spPr>
          <a:xfrm>
            <a:off x="742950" y="5657850"/>
            <a:ext cx="8020050" cy="646331"/>
          </a:xfrm>
          <a:prstGeom prst="rect">
            <a:avLst/>
          </a:prstGeom>
          <a:noFill/>
        </p:spPr>
        <p:txBody>
          <a:bodyPr wrap="square" rtlCol="0">
            <a:spAutoFit/>
          </a:bodyPr>
          <a:lstStyle/>
          <a:p>
            <a:r>
              <a:rPr lang="en-US" dirty="0"/>
              <a:t>The smallest population of high risk, accounts for the largest amount of claims.</a:t>
            </a:r>
          </a:p>
        </p:txBody>
      </p:sp>
    </p:spTree>
    <p:extLst>
      <p:ext uri="{BB962C8B-B14F-4D97-AF65-F5344CB8AC3E}">
        <p14:creationId xmlns:p14="http://schemas.microsoft.com/office/powerpoint/2010/main" val="51683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8DA4-77D3-4C28-9D1C-F7FFAAC80B00}"/>
              </a:ext>
            </a:extLst>
          </p:cNvPr>
          <p:cNvSpPr>
            <a:spLocks noGrp="1"/>
          </p:cNvSpPr>
          <p:nvPr>
            <p:ph type="title"/>
          </p:nvPr>
        </p:nvSpPr>
        <p:spPr/>
        <p:txBody>
          <a:bodyPr/>
          <a:lstStyle/>
          <a:p>
            <a:r>
              <a:rPr lang="en-US" dirty="0"/>
              <a:t>October Agenda</a:t>
            </a:r>
          </a:p>
        </p:txBody>
      </p:sp>
      <p:sp>
        <p:nvSpPr>
          <p:cNvPr id="3" name="Slide Number Placeholder 2">
            <a:extLst>
              <a:ext uri="{FF2B5EF4-FFF2-40B4-BE49-F238E27FC236}">
                <a16:creationId xmlns:a16="http://schemas.microsoft.com/office/drawing/2014/main" id="{70B54515-02A2-4E15-AD08-AC616FBDF046}"/>
              </a:ext>
            </a:extLst>
          </p:cNvPr>
          <p:cNvSpPr>
            <a:spLocks noGrp="1"/>
          </p:cNvSpPr>
          <p:nvPr>
            <p:ph type="sldNum" sz="quarter" idx="10"/>
          </p:nvPr>
        </p:nvSpPr>
        <p:spPr/>
        <p:txBody>
          <a:bodyPr/>
          <a:lstStyle/>
          <a:p>
            <a:fld id="{171578E0-2CDA-4022-8976-438C1A7918DA}" type="slidenum">
              <a:rPr lang="en-US" smtClean="0"/>
              <a:pPr/>
              <a:t>6</a:t>
            </a:fld>
            <a:endParaRPr lang="en-US" dirty="0"/>
          </a:p>
        </p:txBody>
      </p:sp>
      <p:sp>
        <p:nvSpPr>
          <p:cNvPr id="4" name="Text Placeholder 3">
            <a:extLst>
              <a:ext uri="{FF2B5EF4-FFF2-40B4-BE49-F238E27FC236}">
                <a16:creationId xmlns:a16="http://schemas.microsoft.com/office/drawing/2014/main" id="{AD8AF0A8-15CB-494A-A846-667C1E853DEE}"/>
              </a:ext>
            </a:extLst>
          </p:cNvPr>
          <p:cNvSpPr>
            <a:spLocks noGrp="1"/>
          </p:cNvSpPr>
          <p:nvPr>
            <p:ph type="body" sz="quarter" idx="11"/>
          </p:nvPr>
        </p:nvSpPr>
        <p:spPr/>
        <p:txBody>
          <a:bodyPr/>
          <a:lstStyle/>
          <a:p>
            <a:r>
              <a:rPr lang="en-US" dirty="0"/>
              <a:t>Employer Profile Report </a:t>
            </a:r>
          </a:p>
          <a:p>
            <a:pPr lvl="1"/>
            <a:r>
              <a:rPr lang="en-US" dirty="0"/>
              <a:t>Medical Cost Utilization</a:t>
            </a:r>
          </a:p>
          <a:p>
            <a:pPr lvl="1"/>
            <a:r>
              <a:rPr lang="en-US" dirty="0"/>
              <a:t>Quality Measures</a:t>
            </a:r>
          </a:p>
          <a:p>
            <a:pPr lvl="1"/>
            <a:r>
              <a:rPr lang="en-US" dirty="0"/>
              <a:t>Health Risk Distribution</a:t>
            </a:r>
          </a:p>
          <a:p>
            <a:r>
              <a:rPr lang="en-US" dirty="0"/>
              <a:t>Educational Opportunities </a:t>
            </a:r>
          </a:p>
          <a:p>
            <a:r>
              <a:rPr lang="en-US" dirty="0"/>
              <a:t>Focus on Wellness </a:t>
            </a:r>
          </a:p>
          <a:p>
            <a:pPr lvl="1"/>
            <a:endParaRPr lang="en-US" dirty="0"/>
          </a:p>
        </p:txBody>
      </p:sp>
    </p:spTree>
    <p:extLst>
      <p:ext uri="{BB962C8B-B14F-4D97-AF65-F5344CB8AC3E}">
        <p14:creationId xmlns:p14="http://schemas.microsoft.com/office/powerpoint/2010/main" val="2736728538"/>
      </p:ext>
    </p:extLst>
  </p:cSld>
  <p:clrMapOvr>
    <a:masterClrMapping/>
  </p:clrMapOvr>
</p:sld>
</file>

<file path=ppt/theme/theme1.xml><?xml version="1.0" encoding="utf-8"?>
<a:theme xmlns:a="http://schemas.openxmlformats.org/drawingml/2006/main" name="Medical Mutual_Teal Corporate">
  <a:themeElements>
    <a:clrScheme name="Medical Mutual Corporate (Teal)">
      <a:dk1>
        <a:srgbClr val="000000"/>
      </a:dk1>
      <a:lt1>
        <a:srgbClr val="FFFFFF"/>
      </a:lt1>
      <a:dk2>
        <a:srgbClr val="004F59"/>
      </a:dk2>
      <a:lt2>
        <a:srgbClr val="E1E1E1"/>
      </a:lt2>
      <a:accent1>
        <a:srgbClr val="008675"/>
      </a:accent1>
      <a:accent2>
        <a:srgbClr val="6D2077"/>
      </a:accent2>
      <a:accent3>
        <a:srgbClr val="007680"/>
      </a:accent3>
      <a:accent4>
        <a:srgbClr val="ED8B00"/>
      </a:accent4>
      <a:accent5>
        <a:srgbClr val="00C7B1"/>
      </a:accent5>
      <a:accent6>
        <a:srgbClr val="5F5F5F"/>
      </a:accent6>
      <a:hlink>
        <a:srgbClr val="0000FF"/>
      </a:hlink>
      <a:folHlink>
        <a:srgbClr val="FF0000"/>
      </a:folHlink>
    </a:clrScheme>
    <a:fontScheme name="Medical Mutual Corporate (Te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ical Mutual_Teal Corporate.pptx" id="{89AA6D91-598A-44F8-9CA1-25D5BBE16819}" vid="{35A4722D-242C-402F-A04C-855305151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F9497492918546B70769F3BD8A8147" ma:contentTypeVersion="2" ma:contentTypeDescription="Create a new document." ma:contentTypeScope="" ma:versionID="461f4639783768bcfd569f4bb652733b">
  <xsd:schema xmlns:xsd="http://www.w3.org/2001/XMLSchema" xmlns:xs="http://www.w3.org/2001/XMLSchema" xmlns:p="http://schemas.microsoft.com/office/2006/metadata/properties" xmlns:ns1="http://schemas.microsoft.com/sharepoint/v3" targetNamespace="http://schemas.microsoft.com/office/2006/metadata/properties" ma:root="true" ma:fieldsID="2604d735b13da13904eceb8e90a40d0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579C16-7104-41F2-A2AE-25E92D2F7BD2}">
  <ds:schemaRefs>
    <ds:schemaRef ds:uri="http://schemas.microsoft.com/sharepoint/v3/contenttype/forms"/>
  </ds:schemaRefs>
</ds:datastoreItem>
</file>

<file path=customXml/itemProps2.xml><?xml version="1.0" encoding="utf-8"?>
<ds:datastoreItem xmlns:ds="http://schemas.openxmlformats.org/officeDocument/2006/customXml" ds:itemID="{2C03A2DE-A95A-4EA4-8143-2A4D3AD73BB9}">
  <ds:schemaRefs>
    <ds:schemaRef ds:uri="http://purl.org/dc/dcmitype/"/>
    <ds:schemaRef ds:uri="http://schemas.microsoft.com/office/2006/documentManagement/types"/>
    <ds:schemaRef ds:uri="http://schemas.microsoft.com/office/infopath/2007/PartnerControls"/>
    <ds:schemaRef ds:uri="http://schemas.microsoft.com/sharepoint/v3"/>
    <ds:schemaRef ds:uri="http://schemas.openxmlformats.org/package/2006/metadata/core-properties"/>
    <ds:schemaRef ds:uri="http://purl.org/dc/elements/1.1/"/>
    <ds:schemaRef ds:uri="http://www.w3.org/XML/1998/namespace"/>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59D653DC-CD28-4A46-8564-529C38D79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Medical Mutual_Teal Corporate.potx</Template>
  <TotalTime>2121</TotalTime>
  <Words>880</Words>
  <Application>Microsoft Office PowerPoint</Application>
  <PresentationFormat>On-screen Show (4:3)</PresentationFormat>
  <Paragraphs>83</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Medical Mutual_Teal Corporate</vt:lpstr>
      <vt:lpstr>Youngstown State University  September 2018 HCAC Meeting</vt:lpstr>
      <vt:lpstr>Agenda</vt:lpstr>
      <vt:lpstr>Network Access</vt:lpstr>
      <vt:lpstr>Transplant Network Changes</vt:lpstr>
      <vt:lpstr>Health Risk Distribution </vt:lpstr>
      <vt:lpstr>October 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Mutual_Teal Corporate (Updated 08.17)</dc:title>
  <dc:creator>Mankowski, Michael</dc:creator>
  <cp:lastModifiedBy>Alisha Yanniello</cp:lastModifiedBy>
  <cp:revision>113</cp:revision>
  <cp:lastPrinted>2018-09-20T14:47:47Z</cp:lastPrinted>
  <dcterms:created xsi:type="dcterms:W3CDTF">2017-01-10T13:53:59Z</dcterms:created>
  <dcterms:modified xsi:type="dcterms:W3CDTF">2018-10-10T16:58:12Z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0x0101003BF9497492918546B70769F3BD8A8147</vt:lpwstr>
  </property>
</Properties>
</file>