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79" r:id="rId6"/>
    <p:sldId id="4591" r:id="rId7"/>
    <p:sldId id="4595" r:id="rId8"/>
    <p:sldId id="4596" r:id="rId9"/>
    <p:sldId id="784" r:id="rId1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8334A3-22BF-4876-8DA5-AB1AE7B32F1F}">
          <p14:sldIdLst>
            <p14:sldId id="256"/>
            <p14:sldId id="279"/>
            <p14:sldId id="4591"/>
            <p14:sldId id="4595"/>
            <p14:sldId id="4596"/>
            <p14:sldId id="7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49F3AA-468E-4506-8C8B-9CD086FFAA40}" v="3" dt="2023-03-15T17:14:48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92" autoAdjust="0"/>
  </p:normalViewPr>
  <p:slideViewPr>
    <p:cSldViewPr snapToGrid="0">
      <p:cViewPr varScale="1">
        <p:scale>
          <a:sx n="84" d="100"/>
          <a:sy n="84" d="100"/>
        </p:scale>
        <p:origin x="23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13955FEA-160E-4E69-85AB-A40134CAE8C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9C28881A-85D4-4A55-8DEC-AB8DB975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7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8881A-85D4-4A55-8DEC-AB8DB9751B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3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65" indent="-176665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8881A-85D4-4A55-8DEC-AB8DB9751B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8881A-85D4-4A55-8DEC-AB8DB9751B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66081"/>
            <a:ext cx="8229600" cy="1077218"/>
          </a:xfrm>
        </p:spPr>
        <p:txBody>
          <a:bodyPr anchor="b" anchorCtr="0"/>
          <a:lstStyle>
            <a:lvl1pPr algn="l">
              <a:lnSpc>
                <a:spcPts val="42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261104"/>
            <a:ext cx="8229600" cy="310896"/>
          </a:xfrm>
        </p:spPr>
        <p:txBody>
          <a:bodyPr anchor="b" anchorCtr="0"/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&lt;Subtitle&gt; or </a:t>
            </a:r>
            <a:fld id="{DF9472A5-F377-4192-B622-6A0D7BECE6A6}" type="datetime4">
              <a:rPr lang="en-US" smtClean="0"/>
              <a:t>September 5, 2018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2336" y="3886200"/>
            <a:ext cx="834847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228600" y="6483096"/>
            <a:ext cx="4114800" cy="1077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700">
                <a:solidFill>
                  <a:schemeClr val="bg2"/>
                </a:solidFill>
              </a:rPr>
              <a:t>© 2017 Medical Mutual of Ohio</a:t>
            </a:r>
          </a:p>
        </p:txBody>
      </p:sp>
    </p:spTree>
    <p:extLst>
      <p:ext uri="{BB962C8B-B14F-4D97-AF65-F5344CB8AC3E}">
        <p14:creationId xmlns:p14="http://schemas.microsoft.com/office/powerpoint/2010/main" val="2969892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36" userDrawn="1">
          <p15:clr>
            <a:srgbClr val="FBAE40"/>
          </p15:clr>
        </p15:guide>
        <p15:guide id="2" orient="horz" pos="2844" userDrawn="1">
          <p15:clr>
            <a:srgbClr val="FBAE40"/>
          </p15:clr>
        </p15:guide>
        <p15:guide id="3" orient="horz" pos="144" userDrawn="1">
          <p15:clr>
            <a:srgbClr val="FBAE40"/>
          </p15:clr>
        </p15:guide>
        <p15:guide id="4" orient="horz" pos="4104" userDrawn="1">
          <p15:clr>
            <a:srgbClr val="FBAE40"/>
          </p15:clr>
        </p15:guide>
        <p15:guide id="5" pos="2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512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Light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26898" y="3886200"/>
            <a:ext cx="84902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4343400"/>
            <a:ext cx="8401050" cy="484632"/>
          </a:xfrm>
        </p:spPr>
        <p:txBody>
          <a:bodyPr anchor="b" anchorCtr="0"/>
          <a:lstStyle>
            <a:lvl1pPr marL="0" indent="0" algn="l">
              <a:buNone/>
              <a:defRPr sz="202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&lt;Subtitle&gt;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2334" y="2472438"/>
            <a:ext cx="8401050" cy="1102866"/>
          </a:xfrm>
        </p:spPr>
        <p:txBody>
          <a:bodyPr anchor="b" anchorCtr="0"/>
          <a:lstStyle>
            <a:lvl1pPr algn="l">
              <a:lnSpc>
                <a:spcPts val="4275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3299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Full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1475" y="349267"/>
            <a:ext cx="840105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371475" y="1280160"/>
            <a:ext cx="8401050" cy="4892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71475" y="6394433"/>
            <a:ext cx="205740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fld id="{8B533DBA-6A86-4061-B6BB-81BB335ABACF}" type="slidenum">
              <a:rPr lang="en-US" sz="1125" smtClean="0">
                <a:solidFill>
                  <a:schemeClr val="accent6"/>
                </a:solidFill>
              </a:rPr>
              <a:t>‹#›</a:t>
            </a:fld>
            <a:endParaRPr lang="en-US" sz="1125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7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6950F-2748-4844-A54A-621F07AA9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26980"/>
            <a:ext cx="8229600" cy="5200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aseline="0"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950070"/>
            <a:ext cx="8229600" cy="5176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Content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15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06090"/>
            <a:ext cx="8229600" cy="1223010"/>
          </a:xfrm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22762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(Full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181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44168"/>
            <a:ext cx="8229600" cy="4599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5647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(Two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181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44168"/>
            <a:ext cx="3886200" cy="4599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00600" y="1344168"/>
            <a:ext cx="3886200" cy="4599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98857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(Full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181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57200" y="1344168"/>
            <a:ext cx="8229600" cy="459943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4179035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(Two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181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44168"/>
            <a:ext cx="3886200" cy="4599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800600" y="1344168"/>
            <a:ext cx="3886200" cy="459943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19127747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(Full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181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0" y="1344168"/>
            <a:ext cx="8229600" cy="45994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3703015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Art (Full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181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1"/>
          </p:nvPr>
        </p:nvSpPr>
        <p:spPr>
          <a:xfrm>
            <a:off x="457200" y="1344168"/>
            <a:ext cx="8229600" cy="4599432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217387805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Art (Two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181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44168"/>
            <a:ext cx="3886200" cy="4599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2"/>
          </p:nvPr>
        </p:nvSpPr>
        <p:spPr>
          <a:xfrm>
            <a:off x="4800600" y="1344168"/>
            <a:ext cx="3886200" cy="4599432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8235998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181"/>
            <a:ext cx="8229600" cy="507831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4168"/>
            <a:ext cx="8229600" cy="4599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57200" y="6483096"/>
            <a:ext cx="2057400" cy="228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fld id="{171578E0-2CDA-4022-8976-438C1A791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6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1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900"/>
        </a:spcBef>
        <a:buClr>
          <a:schemeClr val="accent5"/>
        </a:buClr>
        <a:buFont typeface="Wingdings" panose="05000000000000000000" pitchFamily="2" charset="2"/>
        <a:buChar char="§"/>
        <a:defRPr sz="21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484632" indent="-228600" algn="l" defTabSz="228600" rtl="0" eaLnBrk="1" latinLnBrk="0" hangingPunct="1">
        <a:lnSpc>
          <a:spcPct val="100000"/>
        </a:lnSpc>
        <a:spcBef>
          <a:spcPts val="450"/>
        </a:spcBef>
        <a:buClr>
          <a:schemeClr val="accent5"/>
        </a:buClr>
        <a:buFont typeface="Arial" panose="020B0604020202020204" pitchFamily="34" charset="0"/>
        <a:buChar char="–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713232" indent="-228600" algn="l" defTabSz="228600" rtl="0" eaLnBrk="1" latinLnBrk="0" hangingPunct="1">
        <a:lnSpc>
          <a:spcPct val="100000"/>
        </a:lnSpc>
        <a:spcBef>
          <a:spcPts val="675"/>
        </a:spcBef>
        <a:buClr>
          <a:schemeClr val="accent5"/>
        </a:buClr>
        <a:buFont typeface="Wingdings" panose="05000000000000000000" pitchFamily="2" charset="2"/>
        <a:buChar char="§"/>
        <a:defRPr sz="15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969264" indent="-228600" algn="l" defTabSz="228600" rtl="0" eaLnBrk="1" latinLnBrk="0" hangingPunct="1">
        <a:lnSpc>
          <a:spcPct val="100000"/>
        </a:lnSpc>
        <a:spcBef>
          <a:spcPts val="900"/>
        </a:spcBef>
        <a:buClr>
          <a:schemeClr val="accent5"/>
        </a:buClr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97864" indent="-228600" algn="l" defTabSz="228600" rtl="0" eaLnBrk="1" latinLnBrk="0" hangingPunct="1">
        <a:lnSpc>
          <a:spcPct val="100000"/>
        </a:lnSpc>
        <a:spcBef>
          <a:spcPts val="900"/>
        </a:spcBef>
        <a:buClr>
          <a:schemeClr val="accent5"/>
        </a:buClr>
        <a:buFont typeface="Wingdings" panose="05000000000000000000" pitchFamily="2" charset="2"/>
        <a:buChar char="§"/>
        <a:defRPr sz="9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576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5" pos="5472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orient="horz" pos="1224" userDrawn="1">
          <p15:clr>
            <a:srgbClr val="F26B43"/>
          </p15:clr>
        </p15:guide>
        <p15:guide id="8" orient="horz" pos="1440" userDrawn="1">
          <p15:clr>
            <a:srgbClr val="F26B43"/>
          </p15:clr>
        </p15:guide>
        <p15:guide id="10" orient="horz" pos="1620" userDrawn="1">
          <p15:clr>
            <a:srgbClr val="F26B43"/>
          </p15:clr>
        </p15:guide>
        <p15:guide id="11" orient="horz" pos="3744" userDrawn="1">
          <p15:clr>
            <a:srgbClr val="F26B43"/>
          </p15:clr>
        </p15:guide>
        <p15:guide id="12" orient="horz" pos="3888" userDrawn="1">
          <p15:clr>
            <a:srgbClr val="F26B43"/>
          </p15:clr>
        </p15:guide>
        <p15:guide id="14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66081"/>
            <a:ext cx="8229600" cy="1077218"/>
          </a:xfrm>
        </p:spPr>
        <p:txBody>
          <a:bodyPr/>
          <a:lstStyle/>
          <a:p>
            <a:r>
              <a:rPr lang="en-US" dirty="0"/>
              <a:t>Youngstown State University </a:t>
            </a:r>
            <a:br>
              <a:rPr lang="en-US" dirty="0"/>
            </a:br>
            <a:r>
              <a:rPr lang="en-US" dirty="0"/>
              <a:t>March HCAC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1104"/>
            <a:ext cx="8229600" cy="768096"/>
          </a:xfrm>
        </p:spPr>
        <p:txBody>
          <a:bodyPr/>
          <a:lstStyle/>
          <a:p>
            <a:r>
              <a:rPr lang="en-US" dirty="0"/>
              <a:t>March 16, 2023</a:t>
            </a:r>
          </a:p>
          <a:p>
            <a:r>
              <a:rPr lang="en-US" dirty="0"/>
              <a:t>Presented by: Stephanie Mueller – Account Executive</a:t>
            </a:r>
          </a:p>
        </p:txBody>
      </p:sp>
    </p:spTree>
    <p:extLst>
      <p:ext uri="{BB962C8B-B14F-4D97-AF65-F5344CB8AC3E}">
        <p14:creationId xmlns:p14="http://schemas.microsoft.com/office/powerpoint/2010/main" val="299505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98DA4-77D3-4C28-9D1C-F7FFAAC80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54515-02A2-4E15-AD08-AC616FBDF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AF0A8-15CB-494A-A846-667C1E853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344167"/>
            <a:ext cx="8343900" cy="499965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2023 Health Campaign</a:t>
            </a:r>
          </a:p>
          <a:p>
            <a:r>
              <a:rPr lang="en-US" dirty="0"/>
              <a:t>Monthly Preventive Health Mailings</a:t>
            </a:r>
          </a:p>
          <a:p>
            <a:r>
              <a:rPr lang="en-US" dirty="0"/>
              <a:t>Lark Programs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2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1894-B97D-4DA1-9488-51AAF40F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181"/>
            <a:ext cx="8229600" cy="507831"/>
          </a:xfrm>
        </p:spPr>
        <p:txBody>
          <a:bodyPr/>
          <a:lstStyle/>
          <a:p>
            <a:r>
              <a:rPr lang="en-US"/>
              <a:t>2023 Health Campaign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8D3E4-13C7-47EC-8C24-7D73C45AB3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23C90-4E12-4D87-8EB7-C1149D6449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4795" y="1226768"/>
            <a:ext cx="5590095" cy="511705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Coming in 2023, a multi-channel (USPS mail, text, social media) campaign program designed to remind members to take important steps to maintain or improve their health</a:t>
            </a:r>
          </a:p>
          <a:p>
            <a:r>
              <a:rPr lang="en-US" b="1"/>
              <a:t>Communication Plan </a:t>
            </a:r>
          </a:p>
          <a:p>
            <a:pPr lvl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Quarter Preventive Health </a:t>
            </a:r>
          </a:p>
          <a:p>
            <a:pPr lvl="2"/>
            <a:r>
              <a:rPr lang="en-US"/>
              <a:t>Targeted for Mid-March</a:t>
            </a:r>
          </a:p>
          <a:p>
            <a:pPr lvl="2"/>
            <a:r>
              <a:rPr lang="en-US"/>
              <a:t>Encourage members to schedule their annual preventive care visits/screenings</a:t>
            </a:r>
          </a:p>
          <a:p>
            <a:pPr lvl="2"/>
            <a:r>
              <a:rPr lang="en-US"/>
              <a:t>Will refer members to use MMO Find a Provider Tool</a:t>
            </a:r>
          </a:p>
          <a:p>
            <a:pPr lvl="1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Quarter Behavioral Health </a:t>
            </a:r>
          </a:p>
          <a:p>
            <a:pPr lvl="1"/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Quarter Where to Find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C535-CB5A-C0A3-478D-BFA18F892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" y="1953871"/>
            <a:ext cx="3073375" cy="29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0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1894-B97D-4DA1-9488-51AAF40F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181"/>
            <a:ext cx="8229600" cy="507831"/>
          </a:xfrm>
        </p:spPr>
        <p:txBody>
          <a:bodyPr/>
          <a:lstStyle/>
          <a:p>
            <a:r>
              <a:rPr lang="en-US"/>
              <a:t>Monthly Preventive Health Mailings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8D3E4-13C7-47EC-8C24-7D73C45AB3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23C90-4E12-4D87-8EB7-C1149D6449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292756"/>
            <a:ext cx="8366289" cy="5117052"/>
          </a:xfrm>
        </p:spPr>
        <p:txBody>
          <a:bodyPr/>
          <a:lstStyle/>
          <a:p>
            <a:pPr marL="0" indent="0" defTabSz="685800">
              <a:lnSpc>
                <a:spcPct val="90000"/>
              </a:lnSpc>
              <a:spcAft>
                <a:spcPts val="225"/>
              </a:spcAft>
              <a:buClr>
                <a:schemeClr val="accent5"/>
              </a:buClr>
              <a:buNone/>
            </a:pPr>
            <a:r>
              <a:rPr lang="en-US" dirty="0">
                <a:solidFill>
                  <a:schemeClr val="accent6"/>
                </a:solidFill>
              </a:rPr>
              <a:t>Reminder, our Clinical Quality Improvement department sends monthly mailings to educate members about recommended screenings based on their age and gender.  </a:t>
            </a:r>
          </a:p>
          <a:p>
            <a:r>
              <a:rPr lang="en-US" b="1" dirty="0"/>
              <a:t>Women Turning 40</a:t>
            </a:r>
          </a:p>
          <a:p>
            <a:pPr lvl="1"/>
            <a:r>
              <a:rPr lang="en-US" dirty="0"/>
              <a:t>Breast Canter Screenings</a:t>
            </a:r>
          </a:p>
          <a:p>
            <a:pPr lvl="1"/>
            <a:r>
              <a:rPr lang="en-US" dirty="0"/>
              <a:t>Colorectal Cancer Screenings</a:t>
            </a:r>
          </a:p>
          <a:p>
            <a:pPr lvl="1"/>
            <a:r>
              <a:rPr lang="en-US" dirty="0"/>
              <a:t>Cervical Cancer Screenings</a:t>
            </a:r>
          </a:p>
          <a:p>
            <a:r>
              <a:rPr lang="en-US" b="1" dirty="0"/>
              <a:t>Men Turning 40</a:t>
            </a:r>
          </a:p>
          <a:p>
            <a:pPr lvl="1"/>
            <a:r>
              <a:rPr lang="en-US" dirty="0"/>
              <a:t>Colorectal Cancer Screenings</a:t>
            </a:r>
          </a:p>
          <a:p>
            <a:pPr lvl="1"/>
            <a:r>
              <a:rPr lang="en-US" dirty="0"/>
              <a:t>Blood Pressure</a:t>
            </a:r>
          </a:p>
          <a:p>
            <a:pPr lvl="1"/>
            <a:r>
              <a:rPr lang="en-US" dirty="0"/>
              <a:t>Cholesterol</a:t>
            </a:r>
          </a:p>
          <a:p>
            <a:r>
              <a:rPr lang="en-US" b="1" dirty="0"/>
              <a:t>Diabetes Resource Guide</a:t>
            </a:r>
          </a:p>
          <a:p>
            <a:pPr lvl="1"/>
            <a:r>
              <a:rPr lang="en-US"/>
              <a:t>Booklet sent to members who are recently                                                    diagnosed with diabetes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B564E-C50D-8854-4968-A85CD2644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584" y="2883522"/>
            <a:ext cx="3120271" cy="21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0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C2528A2-7009-4A91-8A37-BAF73025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Lark Flyer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B60071-ECFC-4DF7-9C15-5F84D7EE00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8E0-2CDA-4022-8976-438C1A7918D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E51850-240F-C106-FA8E-FF2940A49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4" y="1313792"/>
            <a:ext cx="3429000" cy="4421755"/>
          </a:xfrm>
          <a:prstGeom prst="rect">
            <a:avLst/>
          </a:prstGeom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36C6A9E-B67C-0041-B6EB-C5C396994D43}"/>
              </a:ext>
            </a:extLst>
          </p:cNvPr>
          <p:cNvCxnSpPr>
            <a:cxnSpLocks/>
          </p:cNvCxnSpPr>
          <p:nvPr/>
        </p:nvCxnSpPr>
        <p:spPr>
          <a:xfrm flipV="1">
            <a:off x="3735557" y="3720662"/>
            <a:ext cx="1565150" cy="149246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B608BE94-17AB-994B-72F5-FA4A32699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280" y="3119141"/>
            <a:ext cx="3629025" cy="12668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932FAE-D7AB-D07A-DB8D-854419CB9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522" y="506299"/>
            <a:ext cx="3476625" cy="6572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65B4EAB-9939-7C6A-D0FA-847DE91A1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323" y="1272919"/>
            <a:ext cx="3429000" cy="6667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975075B-19D7-3725-4F5A-7313C71B5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522" y="2113480"/>
            <a:ext cx="34956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" y="88900"/>
            <a:ext cx="9136982" cy="66639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890" y="114300"/>
            <a:ext cx="9144000" cy="6743700"/>
          </a:xfrm>
          <a:prstGeom prst="rect">
            <a:avLst/>
          </a:prstGeom>
          <a:solidFill>
            <a:srgbClr val="18BDA3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/>
              <a:t>Thank You</a:t>
            </a:r>
          </a:p>
        </p:txBody>
      </p:sp>
      <p:pic>
        <p:nvPicPr>
          <p:cNvPr id="5" name="Picture 4" descr="MM_logo_horizontal_whit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710" y="6352020"/>
            <a:ext cx="1828800" cy="3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18420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Mutual_Teal Corporate">
  <a:themeElements>
    <a:clrScheme name="Medical Mutual Corporate (Teal)">
      <a:dk1>
        <a:srgbClr val="000000"/>
      </a:dk1>
      <a:lt1>
        <a:srgbClr val="FFFFFF"/>
      </a:lt1>
      <a:dk2>
        <a:srgbClr val="004F59"/>
      </a:dk2>
      <a:lt2>
        <a:srgbClr val="E1E1E1"/>
      </a:lt2>
      <a:accent1>
        <a:srgbClr val="008675"/>
      </a:accent1>
      <a:accent2>
        <a:srgbClr val="6D2077"/>
      </a:accent2>
      <a:accent3>
        <a:srgbClr val="007680"/>
      </a:accent3>
      <a:accent4>
        <a:srgbClr val="ED8B00"/>
      </a:accent4>
      <a:accent5>
        <a:srgbClr val="00C7B1"/>
      </a:accent5>
      <a:accent6>
        <a:srgbClr val="5F5F5F"/>
      </a:accent6>
      <a:hlink>
        <a:srgbClr val="0000FF"/>
      </a:hlink>
      <a:folHlink>
        <a:srgbClr val="FF0000"/>
      </a:folHlink>
    </a:clrScheme>
    <a:fontScheme name="Medical Mutual Corporate (Te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 Mutual_Teal Corporate.pptx" id="{89AA6D91-598A-44F8-9CA1-25D5BBE16819}" vid="{35A4722D-242C-402F-A04C-8553051515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E87BE074C875448EAB100865CAC7FD" ma:contentTypeVersion="31" ma:contentTypeDescription="Create a new document." ma:contentTypeScope="" ma:versionID="6abf3ac11dba6f3134aa94c39e1cb4d3">
  <xsd:schema xmlns:xsd="http://www.w3.org/2001/XMLSchema" xmlns:xs="http://www.w3.org/2001/XMLSchema" xmlns:p="http://schemas.microsoft.com/office/2006/metadata/properties" xmlns:ns1="http://schemas.microsoft.com/sharepoint/v3" xmlns:ns2="d6526ede-5e12-44d8-915f-81121ecd60f3" xmlns:ns3="b0b82a3b-5aa9-40e7-bce8-eeed12240cff" targetNamespace="http://schemas.microsoft.com/office/2006/metadata/properties" ma:root="true" ma:fieldsID="6d8d592953caa07327fac85c1b741cd8" ns1:_="" ns2:_="" ns3:_="">
    <xsd:import namespace="http://schemas.microsoft.com/sharepoint/v3"/>
    <xsd:import namespace="d6526ede-5e12-44d8-915f-81121ecd60f3"/>
    <xsd:import namespace="b0b82a3b-5aa9-40e7-bce8-eeed12240c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Files" minOccurs="0"/>
                <xsd:element ref="ns2:MediaLengthInSeconds" minOccurs="0"/>
                <xsd:element ref="ns2:Date" minOccurs="0"/>
                <xsd:element ref="ns2:Date_Time" minOccurs="0"/>
                <xsd:element ref="ns2:date0" minOccurs="0"/>
                <xsd:element ref="ns2:LDS" minOccurs="0"/>
                <xsd:element ref="ns2:Dateandtime" minOccurs="0"/>
                <xsd:element ref="ns2:MargaretDay" minOccurs="0"/>
                <xsd:element ref="ns2:fbeb829b-4597-44f6-9f47-a8fbd3428502CountryOrRegion" minOccurs="0"/>
                <xsd:element ref="ns2:fbeb829b-4597-44f6-9f47-a8fbd3428502State" minOccurs="0"/>
                <xsd:element ref="ns2:fbeb829b-4597-44f6-9f47-a8fbd3428502City" minOccurs="0"/>
                <xsd:element ref="ns2:fbeb829b-4597-44f6-9f47-a8fbd3428502PostalCode" minOccurs="0"/>
                <xsd:element ref="ns2:fbeb829b-4597-44f6-9f47-a8fbd3428502Street" minOccurs="0"/>
                <xsd:element ref="ns2:fbeb829b-4597-44f6-9f47-a8fbd3428502GeoLoc" minOccurs="0"/>
                <xsd:element ref="ns2:fbeb829b-4597-44f6-9f47-a8fbd3428502Disp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26ede-5e12-44d8-915f-81121ecd6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62f2d21-8215-4cea-bd96-116fead384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Files" ma:index="24" nillable="true" ma:displayName="Files" ma:format="Dropdown" ma:internalName="Files" ma:percentage="FALSE">
      <xsd:simpleType>
        <xsd:restriction base="dms:Number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Date" ma:index="26" nillable="true" ma:displayName="Date" ma:format="DateOnly" ma:internalName="Date">
      <xsd:simpleType>
        <xsd:restriction base="dms:DateTime"/>
      </xsd:simpleType>
    </xsd:element>
    <xsd:element name="Date_Time" ma:index="27" nillable="true" ma:displayName="Date_Time" ma:description="Date_Time" ma:format="DateTime" ma:internalName="Date_Time">
      <xsd:simpleType>
        <xsd:restriction base="dms:DateTime"/>
      </xsd:simpleType>
    </xsd:element>
    <xsd:element name="date0" ma:index="28" nillable="true" ma:displayName="date" ma:format="DateOnly" ma:internalName="date0">
      <xsd:simpleType>
        <xsd:restriction base="dms:DateTime"/>
      </xsd:simpleType>
    </xsd:element>
    <xsd:element name="LDS" ma:index="29" nillable="true" ma:displayName="LDS" ma:default="[today]" ma:format="DateTime" ma:internalName="LDS">
      <xsd:simpleType>
        <xsd:restriction base="dms:DateTime"/>
      </xsd:simpleType>
    </xsd:element>
    <xsd:element name="Dateandtime" ma:index="30" nillable="true" ma:displayName="Date and time " ma:format="DateOnly" ma:internalName="Dateandtime">
      <xsd:simpleType>
        <xsd:restriction base="dms:DateTime"/>
      </xsd:simpleType>
    </xsd:element>
    <xsd:element name="MargaretDay" ma:index="31" nillable="true" ma:displayName="Margaret Day" ma:format="Dropdown" ma:internalName="MargaretDay">
      <xsd:simpleType>
        <xsd:restriction base="dms:Unknown"/>
      </xsd:simpleType>
    </xsd:element>
    <xsd:element name="fbeb829b-4597-44f6-9f47-a8fbd3428502CountryOrRegion" ma:index="32" nillable="true" ma:displayName="Margaret Day: Country/Region" ma:internalName="CountryOrRegion" ma:readOnly="true">
      <xsd:simpleType>
        <xsd:restriction base="dms:Text"/>
      </xsd:simpleType>
    </xsd:element>
    <xsd:element name="fbeb829b-4597-44f6-9f47-a8fbd3428502State" ma:index="33" nillable="true" ma:displayName="Margaret Day: State" ma:internalName="State" ma:readOnly="true">
      <xsd:simpleType>
        <xsd:restriction base="dms:Text"/>
      </xsd:simpleType>
    </xsd:element>
    <xsd:element name="fbeb829b-4597-44f6-9f47-a8fbd3428502City" ma:index="34" nillable="true" ma:displayName="Margaret Day: City" ma:internalName="City" ma:readOnly="true">
      <xsd:simpleType>
        <xsd:restriction base="dms:Text"/>
      </xsd:simpleType>
    </xsd:element>
    <xsd:element name="fbeb829b-4597-44f6-9f47-a8fbd3428502PostalCode" ma:index="35" nillable="true" ma:displayName="Margaret Day: Postal Code" ma:internalName="PostalCode" ma:readOnly="true">
      <xsd:simpleType>
        <xsd:restriction base="dms:Text"/>
      </xsd:simpleType>
    </xsd:element>
    <xsd:element name="fbeb829b-4597-44f6-9f47-a8fbd3428502Street" ma:index="36" nillable="true" ma:displayName="Margaret Day: Street" ma:internalName="Street" ma:readOnly="true">
      <xsd:simpleType>
        <xsd:restriction base="dms:Text"/>
      </xsd:simpleType>
    </xsd:element>
    <xsd:element name="fbeb829b-4597-44f6-9f47-a8fbd3428502GeoLoc" ma:index="37" nillable="true" ma:displayName="Margaret Day: Coordinates" ma:internalName="GeoLoc" ma:readOnly="true">
      <xsd:simpleType>
        <xsd:restriction base="dms:Unknown"/>
      </xsd:simpleType>
    </xsd:element>
    <xsd:element name="fbeb829b-4597-44f6-9f47-a8fbd3428502DispName" ma:index="38" nillable="true" ma:displayName="Margaret Day: Name" ma:internalName="Disp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82a3b-5aa9-40e7-bce8-eeed12240cf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984775e-79ef-4337-b0ac-a1ecda101b84}" ma:internalName="TaxCatchAll" ma:showField="CatchAllData" ma:web="b0b82a3b-5aa9-40e7-bce8-eeed12240c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ate xmlns="d6526ede-5e12-44d8-915f-81121ecd60f3" xsi:nil="true"/>
    <date0 xmlns="d6526ede-5e12-44d8-915f-81121ecd60f3" xsi:nil="true"/>
    <Files xmlns="d6526ede-5e12-44d8-915f-81121ecd60f3" xsi:nil="true"/>
    <Dateandtime xmlns="d6526ede-5e12-44d8-915f-81121ecd60f3" xsi:nil="true"/>
    <_ip_UnifiedCompliancePolicyProperties xmlns="http://schemas.microsoft.com/sharepoint/v3" xsi:nil="true"/>
    <lcf76f155ced4ddcb4097134ff3c332f xmlns="d6526ede-5e12-44d8-915f-81121ecd60f3">
      <Terms xmlns="http://schemas.microsoft.com/office/infopath/2007/PartnerControls"/>
    </lcf76f155ced4ddcb4097134ff3c332f>
    <TaxCatchAll xmlns="b0b82a3b-5aa9-40e7-bce8-eeed12240cff" xsi:nil="true"/>
    <MargaretDay xmlns="d6526ede-5e12-44d8-915f-81121ecd60f3" xsi:nil="true"/>
    <Date_Time xmlns="d6526ede-5e12-44d8-915f-81121ecd60f3" xsi:nil="true"/>
    <LDS xmlns="d6526ede-5e12-44d8-915f-81121ecd60f3">2022-10-24T12:51:21+00:00</LD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7AF361-CA3F-48B5-8791-55A503CCB2A8}">
  <ds:schemaRefs>
    <ds:schemaRef ds:uri="b0b82a3b-5aa9-40e7-bce8-eeed12240cff"/>
    <ds:schemaRef ds:uri="d6526ede-5e12-44d8-915f-81121ecd60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03A2DE-A95A-4EA4-8143-2A4D3AD73BB9}">
  <ds:schemaRefs>
    <ds:schemaRef ds:uri="d6526ede-5e12-44d8-915f-81121ecd60f3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0b82a3b-5aa9-40e7-bce8-eeed12240cff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579C16-7104-41F2-A2AE-25E92D2F7B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Mutual_Teal Corporate.potx</Template>
  <TotalTime>72</TotalTime>
  <Words>175</Words>
  <Application>Microsoft Office PowerPoint</Application>
  <PresentationFormat>On-screen Show (4:3)</PresentationFormat>
  <Paragraphs>37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Medical Mutual_Teal Corporate</vt:lpstr>
      <vt:lpstr>Youngstown State University  March HCAC Meeting</vt:lpstr>
      <vt:lpstr>Agenda</vt:lpstr>
      <vt:lpstr>2023 Health Campaign</vt:lpstr>
      <vt:lpstr>Monthly Preventive Health Mailings </vt:lpstr>
      <vt:lpstr>Lark Flyer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Mutual_Teal Corporate (Updated 08.17)</dc:title>
  <dc:creator>Mankowski, Michael</dc:creator>
  <cp:lastModifiedBy>Stacey Luce</cp:lastModifiedBy>
  <cp:revision>2</cp:revision>
  <cp:lastPrinted>2022-02-16T19:44:50Z</cp:lastPrinted>
  <dcterms:created xsi:type="dcterms:W3CDTF">2017-01-10T13:53:59Z</dcterms:created>
  <dcterms:modified xsi:type="dcterms:W3CDTF">2023-03-16T12:55:35Z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0x010100A6E87BE074C875448EAB100865CAC7FD</vt:lpwstr>
  </property>
  <property fmtid="{D5CDD505-2E9C-101B-9397-08002B2CF9AE}" pid="3" name="MediaServiceImageTags">
    <vt:lpwstr/>
  </property>
</Properties>
</file>