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279" r:id="rId6"/>
    <p:sldId id="6206" r:id="rId7"/>
    <p:sldId id="6202" r:id="rId8"/>
    <p:sldId id="6108" r:id="rId9"/>
    <p:sldId id="6207" r:id="rId10"/>
    <p:sldId id="6208" r:id="rId11"/>
    <p:sldId id="2220" r:id="rId12"/>
    <p:sldId id="4605" r:id="rId13"/>
    <p:sldId id="4607" r:id="rId14"/>
    <p:sldId id="4609" r:id="rId15"/>
    <p:sldId id="6209" r:id="rId16"/>
    <p:sldId id="257" r:id="rId17"/>
    <p:sldId id="258" r:id="rId18"/>
    <p:sldId id="784" r:id="rId1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8334A3-22BF-4876-8DA5-AB1AE7B32F1F}">
          <p14:sldIdLst>
            <p14:sldId id="256"/>
            <p14:sldId id="279"/>
            <p14:sldId id="6206"/>
            <p14:sldId id="6202"/>
            <p14:sldId id="6108"/>
            <p14:sldId id="6207"/>
            <p14:sldId id="6208"/>
            <p14:sldId id="2220"/>
            <p14:sldId id="4605"/>
            <p14:sldId id="4607"/>
            <p14:sldId id="4609"/>
            <p14:sldId id="6209"/>
            <p14:sldId id="257"/>
            <p14:sldId id="258"/>
            <p14:sldId id="7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729D1-AF77-42B6-9B2C-2496D1F33161}" v="6" dt="2023-09-19T22:01:00.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32" autoAdjust="0"/>
  </p:normalViewPr>
  <p:slideViewPr>
    <p:cSldViewPr snapToGrid="0">
      <p:cViewPr varScale="1">
        <p:scale>
          <a:sx n="98" d="100"/>
          <a:sy n="98" d="100"/>
        </p:scale>
        <p:origin x="19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13955FEA-160E-4E69-85AB-A40134CAE8C2}" type="datetimeFigureOut">
              <a:rPr lang="en-US" smtClean="0"/>
              <a:t>9/20/2023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9C28881A-85D4-4A55-8DEC-AB8DB9751B6A}" type="slidenum">
              <a:rPr lang="en-US" smtClean="0"/>
              <a:t>‹#›</a:t>
            </a:fld>
            <a:endParaRPr lang="en-US"/>
          </a:p>
        </p:txBody>
      </p:sp>
    </p:spTree>
    <p:extLst>
      <p:ext uri="{BB962C8B-B14F-4D97-AF65-F5344CB8AC3E}">
        <p14:creationId xmlns:p14="http://schemas.microsoft.com/office/powerpoint/2010/main" val="160947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carecoordinators@sondermind.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8881A-85D4-4A55-8DEC-AB8DB9751B6A}" type="slidenum">
              <a:rPr lang="en-US" smtClean="0"/>
              <a:t>1</a:t>
            </a:fld>
            <a:endParaRPr lang="en-US"/>
          </a:p>
        </p:txBody>
      </p:sp>
    </p:spTree>
    <p:extLst>
      <p:ext uri="{BB962C8B-B14F-4D97-AF65-F5344CB8AC3E}">
        <p14:creationId xmlns:p14="http://schemas.microsoft.com/office/powerpoint/2010/main" val="4000932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a:t>
            </a:r>
            <a:r>
              <a:rPr lang="en-US"/>
              <a:t>members with Chronic KD</a:t>
            </a:r>
          </a:p>
        </p:txBody>
      </p:sp>
      <p:sp>
        <p:nvSpPr>
          <p:cNvPr id="4" name="Slide Number Placeholder 3"/>
          <p:cNvSpPr>
            <a:spLocks noGrp="1"/>
          </p:cNvSpPr>
          <p:nvPr>
            <p:ph type="sldNum" sz="quarter" idx="5"/>
          </p:nvPr>
        </p:nvSpPr>
        <p:spPr/>
        <p:txBody>
          <a:bodyPr/>
          <a:lstStyle/>
          <a:p>
            <a:fld id="{9C28881A-85D4-4A55-8DEC-AB8DB9751B6A}" type="slidenum">
              <a:rPr lang="en-US" smtClean="0"/>
              <a:t>14</a:t>
            </a:fld>
            <a:endParaRPr lang="en-US"/>
          </a:p>
        </p:txBody>
      </p:sp>
    </p:spTree>
    <p:extLst>
      <p:ext uri="{BB962C8B-B14F-4D97-AF65-F5344CB8AC3E}">
        <p14:creationId xmlns:p14="http://schemas.microsoft.com/office/powerpoint/2010/main" val="90037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8881A-85D4-4A55-8DEC-AB8DB9751B6A}" type="slidenum">
              <a:rPr lang="en-US" smtClean="0"/>
              <a:t>15</a:t>
            </a:fld>
            <a:endParaRPr lang="en-US"/>
          </a:p>
        </p:txBody>
      </p:sp>
    </p:spTree>
    <p:extLst>
      <p:ext uri="{BB962C8B-B14F-4D97-AF65-F5344CB8AC3E}">
        <p14:creationId xmlns:p14="http://schemas.microsoft.com/office/powerpoint/2010/main" val="346605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65" indent="-176665">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9C28881A-85D4-4A55-8DEC-AB8DB9751B6A}" type="slidenum">
              <a:rPr lang="en-US" smtClean="0"/>
              <a:t>2</a:t>
            </a:fld>
            <a:endParaRPr lang="en-US"/>
          </a:p>
        </p:txBody>
      </p:sp>
    </p:spTree>
    <p:extLst>
      <p:ext uri="{BB962C8B-B14F-4D97-AF65-F5344CB8AC3E}">
        <p14:creationId xmlns:p14="http://schemas.microsoft.com/office/powerpoint/2010/main" val="41734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C28881A-85D4-4A55-8DEC-AB8DB9751B6A}" type="slidenum">
              <a:rPr lang="en-US" smtClean="0"/>
              <a:t>3</a:t>
            </a:fld>
            <a:endParaRPr lang="en-US"/>
          </a:p>
        </p:txBody>
      </p:sp>
    </p:spTree>
    <p:extLst>
      <p:ext uri="{BB962C8B-B14F-4D97-AF65-F5344CB8AC3E}">
        <p14:creationId xmlns:p14="http://schemas.microsoft.com/office/powerpoint/2010/main" val="1067217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 Pelvic Health therapy for woman and individuals with vaginal anatomy. Pelvic floor dysfunctions such as urinary incontinence, pain, discomfort  etc. </a:t>
            </a:r>
          </a:p>
        </p:txBody>
      </p:sp>
      <p:sp>
        <p:nvSpPr>
          <p:cNvPr id="4" name="Slide Number Placeholder 3"/>
          <p:cNvSpPr>
            <a:spLocks noGrp="1"/>
          </p:cNvSpPr>
          <p:nvPr>
            <p:ph type="sldNum" sz="quarter" idx="5"/>
          </p:nvPr>
        </p:nvSpPr>
        <p:spPr/>
        <p:txBody>
          <a:bodyPr/>
          <a:lstStyle/>
          <a:p>
            <a:fld id="{9C28881A-85D4-4A55-8DEC-AB8DB9751B6A}" type="slidenum">
              <a:rPr lang="en-US" smtClean="0"/>
              <a:t>4</a:t>
            </a:fld>
            <a:endParaRPr lang="en-US"/>
          </a:p>
        </p:txBody>
      </p:sp>
    </p:spTree>
    <p:extLst>
      <p:ext uri="{BB962C8B-B14F-4D97-AF65-F5344CB8AC3E}">
        <p14:creationId xmlns:p14="http://schemas.microsoft.com/office/powerpoint/2010/main" val="222539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Navigator to assist members in where to find care. We have specialized Case Managers  in BH and MH as the two go together.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Sondermind provides care coordination to members for direct access to BH services. Members can use this service to locate in-network providers in their area.</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 can provide you with the self-referral information.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Phone: (888) 966-1665</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Email: </a:t>
            </a:r>
            <a:r>
              <a:rPr lang="en-US" sz="1800" u="sng" dirty="0">
                <a:solidFill>
                  <a:srgbClr val="0563C1"/>
                </a:solidFill>
                <a:effectLst/>
                <a:latin typeface="Calibri" panose="020F0502020204030204" pitchFamily="34" charset="0"/>
                <a:ea typeface="Calibri" panose="020F0502020204030204" pitchFamily="34" charset="0"/>
                <a:hlinkClick r:id="rId3"/>
              </a:rPr>
              <a:t>carecoordinators@sondermind.com</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Online form: Complete on sondermind.com/refer </a:t>
            </a:r>
          </a:p>
          <a:p>
            <a:endParaRPr lang="en-US" dirty="0"/>
          </a:p>
        </p:txBody>
      </p:sp>
      <p:sp>
        <p:nvSpPr>
          <p:cNvPr id="4" name="Slide Number Placeholder 3"/>
          <p:cNvSpPr>
            <a:spLocks noGrp="1"/>
          </p:cNvSpPr>
          <p:nvPr>
            <p:ph type="sldNum" sz="quarter" idx="5"/>
          </p:nvPr>
        </p:nvSpPr>
        <p:spPr/>
        <p:txBody>
          <a:bodyPr/>
          <a:lstStyle/>
          <a:p>
            <a:fld id="{9C28881A-85D4-4A55-8DEC-AB8DB9751B6A}" type="slidenum">
              <a:rPr lang="en-US" smtClean="0"/>
              <a:t>5</a:t>
            </a:fld>
            <a:endParaRPr lang="en-US"/>
          </a:p>
        </p:txBody>
      </p:sp>
    </p:spTree>
    <p:extLst>
      <p:ext uri="{BB962C8B-B14F-4D97-AF65-F5344CB8AC3E}">
        <p14:creationId xmlns:p14="http://schemas.microsoft.com/office/powerpoint/2010/main" val="13223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MMO is always looking for ways to engage members and remind them of the services and benefits they have available to them.  2023 Running a Quarterly Health Campaign.  </a:t>
            </a:r>
          </a:p>
        </p:txBody>
      </p:sp>
      <p:sp>
        <p:nvSpPr>
          <p:cNvPr id="4" name="Slide Number Placeholder 3"/>
          <p:cNvSpPr>
            <a:spLocks noGrp="1"/>
          </p:cNvSpPr>
          <p:nvPr>
            <p:ph type="sldNum" sz="quarter" idx="5"/>
          </p:nvPr>
        </p:nvSpPr>
        <p:spPr/>
        <p:txBody>
          <a:bodyPr/>
          <a:lstStyle/>
          <a:p>
            <a:fld id="{9C28881A-85D4-4A55-8DEC-AB8DB9751B6A}" type="slidenum">
              <a:rPr lang="en-US" smtClean="0"/>
              <a:t>6</a:t>
            </a:fld>
            <a:endParaRPr lang="en-US"/>
          </a:p>
        </p:txBody>
      </p:sp>
    </p:spTree>
    <p:extLst>
      <p:ext uri="{BB962C8B-B14F-4D97-AF65-F5344CB8AC3E}">
        <p14:creationId xmlns:p14="http://schemas.microsoft.com/office/powerpoint/2010/main" val="106721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C28881A-85D4-4A55-8DEC-AB8DB9751B6A}" type="slidenum">
              <a:rPr lang="en-US" smtClean="0"/>
              <a:t>7</a:t>
            </a:fld>
            <a:endParaRPr lang="en-US"/>
          </a:p>
        </p:txBody>
      </p:sp>
    </p:spTree>
    <p:extLst>
      <p:ext uri="{BB962C8B-B14F-4D97-AF65-F5344CB8AC3E}">
        <p14:creationId xmlns:p14="http://schemas.microsoft.com/office/powerpoint/2010/main" val="106721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8881A-85D4-4A55-8DEC-AB8DB9751B6A}" type="slidenum">
              <a:rPr lang="en-US" smtClean="0"/>
              <a:t>8</a:t>
            </a:fld>
            <a:endParaRPr lang="en-US"/>
          </a:p>
        </p:txBody>
      </p:sp>
    </p:spTree>
    <p:extLst>
      <p:ext uri="{BB962C8B-B14F-4D97-AF65-F5344CB8AC3E}">
        <p14:creationId xmlns:p14="http://schemas.microsoft.com/office/powerpoint/2010/main" val="2681831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8881A-85D4-4A55-8DEC-AB8DB9751B6A}" type="slidenum">
              <a:rPr lang="en-US" smtClean="0"/>
              <a:t>12</a:t>
            </a:fld>
            <a:endParaRPr lang="en-US"/>
          </a:p>
        </p:txBody>
      </p:sp>
    </p:spTree>
    <p:extLst>
      <p:ext uri="{BB962C8B-B14F-4D97-AF65-F5344CB8AC3E}">
        <p14:creationId xmlns:p14="http://schemas.microsoft.com/office/powerpoint/2010/main" val="3838204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466081"/>
            <a:ext cx="8229600" cy="1077218"/>
          </a:xfrm>
        </p:spPr>
        <p:txBody>
          <a:bodyPr anchor="b" anchorCtr="0"/>
          <a:lstStyle>
            <a:lvl1pPr algn="l">
              <a:lnSpc>
                <a:spcPts val="4200"/>
              </a:lnSpc>
              <a:defRPr sz="3600" baseline="0">
                <a:solidFill>
                  <a:schemeClr val="accent1"/>
                </a:solidFill>
              </a:defRPr>
            </a:lvl1pPr>
          </a:lstStyle>
          <a:p>
            <a:r>
              <a:rPr lang="en-US"/>
              <a:t>Click to Edit</a:t>
            </a:r>
            <a:br>
              <a:rPr lang="en-US"/>
            </a:br>
            <a:r>
              <a:rPr lang="en-US"/>
              <a:t>Presentation Title</a:t>
            </a:r>
          </a:p>
        </p:txBody>
      </p:sp>
      <p:sp>
        <p:nvSpPr>
          <p:cNvPr id="3" name="Subtitle 2"/>
          <p:cNvSpPr>
            <a:spLocks noGrp="1"/>
          </p:cNvSpPr>
          <p:nvPr>
            <p:ph type="subTitle" idx="1" hasCustomPrompt="1"/>
          </p:nvPr>
        </p:nvSpPr>
        <p:spPr>
          <a:xfrm>
            <a:off x="457200" y="4261104"/>
            <a:ext cx="8229600" cy="310896"/>
          </a:xfrm>
        </p:spPr>
        <p:txBody>
          <a:bodyPr anchor="b" anchorCtr="0"/>
          <a:lstStyle>
            <a:lvl1pPr marL="0" indent="0" algn="l">
              <a:buNone/>
              <a:defRPr sz="21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&lt;Subtitle&gt; or </a:t>
            </a:r>
            <a:fld id="{DF9472A5-F377-4192-B622-6A0D7BECE6A6}" type="datetime4">
              <a:rPr lang="en-US" smtClean="0"/>
              <a:t>September 5, 2018</a:t>
            </a:fld>
            <a:endParaRPr lang="en-US"/>
          </a:p>
        </p:txBody>
      </p:sp>
      <p:cxnSp>
        <p:nvCxnSpPr>
          <p:cNvPr id="8" name="Straight Connector 7"/>
          <p:cNvCxnSpPr/>
          <p:nvPr userDrawn="1"/>
        </p:nvCxnSpPr>
        <p:spPr>
          <a:xfrm>
            <a:off x="402336" y="3886200"/>
            <a:ext cx="8348472"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228600" y="6483096"/>
            <a:ext cx="4114800" cy="107722"/>
          </a:xfrm>
          <a:prstGeom prst="rect">
            <a:avLst/>
          </a:prstGeom>
          <a:noFill/>
        </p:spPr>
        <p:txBody>
          <a:bodyPr wrap="square" lIns="0" tIns="0" rIns="0" bIns="0" rtlCol="0" anchor="b" anchorCtr="0">
            <a:spAutoFit/>
          </a:bodyPr>
          <a:lstStyle/>
          <a:p>
            <a:r>
              <a:rPr lang="en-US" sz="700">
                <a:solidFill>
                  <a:schemeClr val="bg2"/>
                </a:solidFill>
              </a:rPr>
              <a:t>© 2017 Medical Mutual of Ohio</a:t>
            </a:r>
          </a:p>
        </p:txBody>
      </p:sp>
    </p:spTree>
    <p:extLst>
      <p:ext uri="{BB962C8B-B14F-4D97-AF65-F5344CB8AC3E}">
        <p14:creationId xmlns:p14="http://schemas.microsoft.com/office/powerpoint/2010/main" val="2969892961"/>
      </p:ext>
    </p:extLst>
  </p:cSld>
  <p:clrMapOvr>
    <a:masterClrMapping/>
  </p:clrMapOvr>
  <p:extLst>
    <p:ext uri="{DCECCB84-F9BA-43D5-87BE-67443E8EF086}">
      <p15:sldGuideLst xmlns:p15="http://schemas.microsoft.com/office/powerpoint/2012/main">
        <p15:guide id="1" orient="horz" pos="1836" userDrawn="1">
          <p15:clr>
            <a:srgbClr val="FBAE40"/>
          </p15:clr>
        </p15:guide>
        <p15:guide id="2" orient="horz" pos="2844" userDrawn="1">
          <p15:clr>
            <a:srgbClr val="FBAE40"/>
          </p15:clr>
        </p15:guide>
        <p15:guide id="3" orient="horz" pos="144" userDrawn="1">
          <p15:clr>
            <a:srgbClr val="FBAE40"/>
          </p15:clr>
        </p15:guide>
        <p15:guide id="4" orient="horz" pos="4104" userDrawn="1">
          <p15:clr>
            <a:srgbClr val="FBAE40"/>
          </p15:clr>
        </p15:guide>
        <p15:guide id="5" pos="2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Slide Number Placeholder 11"/>
          <p:cNvSpPr>
            <a:spLocks noGrp="1"/>
          </p:cNvSpPr>
          <p:nvPr>
            <p:ph type="sldNum" sz="quarter" idx="10"/>
          </p:nvPr>
        </p:nvSpPr>
        <p:spPr/>
        <p:txBody>
          <a:bodyPr/>
          <a:lstStyle/>
          <a:p>
            <a:fld id="{171578E0-2CDA-4022-8976-438C1A7918DA}" type="slidenum">
              <a:rPr lang="en-US" smtClean="0"/>
              <a:pPr/>
              <a:t>‹#›</a:t>
            </a:fld>
            <a:endParaRPr lang="en-US"/>
          </a:p>
        </p:txBody>
      </p:sp>
    </p:spTree>
    <p:extLst>
      <p:ext uri="{BB962C8B-B14F-4D97-AF65-F5344CB8AC3E}">
        <p14:creationId xmlns:p14="http://schemas.microsoft.com/office/powerpoint/2010/main" val="243965122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Header (Light)">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326898" y="3886200"/>
            <a:ext cx="849020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365760" y="4343400"/>
            <a:ext cx="8401050" cy="484632"/>
          </a:xfrm>
        </p:spPr>
        <p:txBody>
          <a:bodyPr anchor="b" anchorCtr="0"/>
          <a:lstStyle>
            <a:lvl1pPr marL="0" indent="0" algn="l">
              <a:buNone/>
              <a:defRPr sz="202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&lt;Subtitle&gt;</a:t>
            </a:r>
          </a:p>
        </p:txBody>
      </p:sp>
      <p:sp>
        <p:nvSpPr>
          <p:cNvPr id="10" name="Title 1"/>
          <p:cNvSpPr>
            <a:spLocks noGrp="1"/>
          </p:cNvSpPr>
          <p:nvPr>
            <p:ph type="ctrTitle" hasCustomPrompt="1"/>
          </p:nvPr>
        </p:nvSpPr>
        <p:spPr>
          <a:xfrm>
            <a:off x="382334" y="2472438"/>
            <a:ext cx="8401050" cy="1102866"/>
          </a:xfrm>
        </p:spPr>
        <p:txBody>
          <a:bodyPr anchor="b" anchorCtr="0"/>
          <a:lstStyle>
            <a:lvl1pPr algn="l">
              <a:lnSpc>
                <a:spcPts val="4275"/>
              </a:lnSpc>
              <a:defRPr sz="3600" baseline="0">
                <a:solidFill>
                  <a:schemeClr val="bg1"/>
                </a:solidFill>
              </a:defRPr>
            </a:lvl1pPr>
          </a:lstStyle>
          <a:p>
            <a:r>
              <a:rPr lang="en-US"/>
              <a:t>Click to Edit</a:t>
            </a:r>
            <a:br>
              <a:rPr lang="en-US"/>
            </a:br>
            <a:r>
              <a:rPr lang="en-US"/>
              <a:t>Section Title</a:t>
            </a:r>
          </a:p>
        </p:txBody>
      </p:sp>
    </p:spTree>
    <p:extLst>
      <p:ext uri="{BB962C8B-B14F-4D97-AF65-F5344CB8AC3E}">
        <p14:creationId xmlns:p14="http://schemas.microsoft.com/office/powerpoint/2010/main" val="1632997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Full Colum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371475" y="349267"/>
            <a:ext cx="8401050" cy="685800"/>
          </a:xfrm>
          <a:prstGeom prst="rect">
            <a:avLst/>
          </a:prstGeom>
        </p:spPr>
        <p:txBody>
          <a:bodyPr vert="horz" wrap="square" lIns="0" tIns="0" rIns="0" bIns="0" rtlCol="0" anchor="b" anchorCtr="0">
            <a:noAutofit/>
          </a:bodyPr>
          <a:lstStyle/>
          <a:p>
            <a:r>
              <a:rPr lang="en-US"/>
              <a:t>Click to edit Master title style</a:t>
            </a:r>
          </a:p>
        </p:txBody>
      </p:sp>
      <p:sp>
        <p:nvSpPr>
          <p:cNvPr id="18" name="Content Placeholder 17"/>
          <p:cNvSpPr>
            <a:spLocks noGrp="1"/>
          </p:cNvSpPr>
          <p:nvPr>
            <p:ph sz="quarter" idx="11"/>
          </p:nvPr>
        </p:nvSpPr>
        <p:spPr>
          <a:xfrm>
            <a:off x="371475" y="1280160"/>
            <a:ext cx="8401050" cy="4892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p:cNvSpPr txBox="1"/>
          <p:nvPr userDrawn="1"/>
        </p:nvSpPr>
        <p:spPr>
          <a:xfrm>
            <a:off x="371475" y="6394433"/>
            <a:ext cx="2057400" cy="230832"/>
          </a:xfrm>
          <a:prstGeom prst="rect">
            <a:avLst/>
          </a:prstGeom>
          <a:noFill/>
        </p:spPr>
        <p:txBody>
          <a:bodyPr wrap="square" lIns="0" tIns="0" rIns="0" bIns="0" rtlCol="0">
            <a:noAutofit/>
          </a:bodyPr>
          <a:lstStyle/>
          <a:p>
            <a:fld id="{8B533DBA-6A86-4061-B6BB-81BB335ABACF}" type="slidenum">
              <a:rPr lang="en-US" sz="1125" smtClean="0">
                <a:solidFill>
                  <a:schemeClr val="accent6"/>
                </a:solidFill>
              </a:rPr>
              <a:t>‹#›</a:t>
            </a:fld>
            <a:endParaRPr lang="en-US" sz="1125">
              <a:solidFill>
                <a:schemeClr val="accent6"/>
              </a:solidFill>
            </a:endParaRPr>
          </a:p>
        </p:txBody>
      </p:sp>
    </p:spTree>
    <p:extLst>
      <p:ext uri="{BB962C8B-B14F-4D97-AF65-F5344CB8AC3E}">
        <p14:creationId xmlns:p14="http://schemas.microsoft.com/office/powerpoint/2010/main" val="559279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26950F-2748-4844-A54A-621F07AA996C}" type="slidenum">
              <a:rPr lang="en-US" smtClean="0"/>
              <a:pPr/>
              <a:t>‹#›</a:t>
            </a:fld>
            <a:endParaRPr lang="en-US"/>
          </a:p>
        </p:txBody>
      </p:sp>
      <p:sp>
        <p:nvSpPr>
          <p:cNvPr id="4" name="Date Placeholder 3"/>
          <p:cNvSpPr>
            <a:spLocks noGrp="1"/>
          </p:cNvSpPr>
          <p:nvPr>
            <p:ph type="dt" sz="half" idx="11"/>
          </p:nvPr>
        </p:nvSpPr>
        <p:spPr/>
        <p:txBody>
          <a:bodyPr/>
          <a:lstStyle/>
          <a:p>
            <a:endParaRPr lang="en-US"/>
          </a:p>
        </p:txBody>
      </p:sp>
      <p:sp>
        <p:nvSpPr>
          <p:cNvPr id="5" name="Title Placeholder 1"/>
          <p:cNvSpPr>
            <a:spLocks noGrp="1"/>
          </p:cNvSpPr>
          <p:nvPr>
            <p:ph type="title" hasCustomPrompt="1"/>
          </p:nvPr>
        </p:nvSpPr>
        <p:spPr>
          <a:xfrm>
            <a:off x="457200" y="226980"/>
            <a:ext cx="8229600" cy="520053"/>
          </a:xfrm>
          <a:prstGeom prst="rect">
            <a:avLst/>
          </a:prstGeom>
        </p:spPr>
        <p:txBody>
          <a:bodyPr vert="horz" lIns="91440" tIns="45720" rIns="91440" bIns="45720" rtlCol="0" anchor="b">
            <a:noAutofit/>
          </a:bodyPr>
          <a:lstStyle>
            <a:lvl1pPr>
              <a:defRPr baseline="0"/>
            </a:lvl1pPr>
          </a:lstStyle>
          <a:p>
            <a:r>
              <a:rPr lang="en-US"/>
              <a:t>Slide Title Goes Here</a:t>
            </a:r>
          </a:p>
        </p:txBody>
      </p:sp>
      <p:sp>
        <p:nvSpPr>
          <p:cNvPr id="6" name="Text Placeholder 2"/>
          <p:cNvSpPr>
            <a:spLocks noGrp="1"/>
          </p:cNvSpPr>
          <p:nvPr>
            <p:ph idx="1" hasCustomPrompt="1"/>
          </p:nvPr>
        </p:nvSpPr>
        <p:spPr>
          <a:xfrm>
            <a:off x="457200" y="950070"/>
            <a:ext cx="8229600" cy="5176094"/>
          </a:xfrm>
          <a:prstGeom prst="rect">
            <a:avLst/>
          </a:prstGeom>
        </p:spPr>
        <p:txBody>
          <a:bodyPr vert="horz" lIns="91440" tIns="45720" rIns="91440" bIns="45720" rtlCol="0">
            <a:normAutofit/>
          </a:bodyPr>
          <a:lstStyle/>
          <a:p>
            <a:pPr lvl="0"/>
            <a:r>
              <a:rPr lang="en-US"/>
              <a:t>Content Goes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315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06090"/>
            <a:ext cx="8229600" cy="1223010"/>
          </a:xfrm>
        </p:spPr>
        <p:txBody>
          <a:bodyPr anchor="t" anchorCtr="0">
            <a:noAutofit/>
          </a:bodyPr>
          <a:lstStyle>
            <a:lvl1pPr algn="l">
              <a:defRPr sz="3600" baseline="0">
                <a:solidFill>
                  <a:schemeClr val="bg1"/>
                </a:solidFill>
              </a:defRPr>
            </a:lvl1pPr>
          </a:lstStyle>
          <a:p>
            <a:r>
              <a:rPr lang="en-US"/>
              <a:t>Click to Edit </a:t>
            </a:r>
            <a:br>
              <a:rPr lang="en-US"/>
            </a:br>
            <a:r>
              <a:rPr lang="en-US"/>
              <a:t>Section Title</a:t>
            </a:r>
          </a:p>
        </p:txBody>
      </p:sp>
    </p:spTree>
    <p:extLst>
      <p:ext uri="{BB962C8B-B14F-4D97-AF65-F5344CB8AC3E}">
        <p14:creationId xmlns:p14="http://schemas.microsoft.com/office/powerpoint/2010/main" val="3722762242"/>
      </p:ext>
    </p:extLst>
  </p:cSld>
  <p:clrMapOvr>
    <a:masterClrMapping/>
  </p:clrMapOvr>
  <p:extLst>
    <p:ext uri="{DCECCB84-F9BA-43D5-87BE-67443E8EF086}">
      <p15:sldGuideLst xmlns:p15="http://schemas.microsoft.com/office/powerpoint/2012/main">
        <p15:guide id="1" orient="horz" pos="22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Full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14181"/>
            <a:ext cx="8229600" cy="507831"/>
          </a:xfrm>
        </p:spPr>
        <p:txBody>
          <a:bodyPr/>
          <a:lstStyle>
            <a:lvl1pPr>
              <a:defRPr/>
            </a:lvl1pPr>
          </a:lstStyle>
          <a:p>
            <a:r>
              <a:rPr lang="en-US"/>
              <a:t>Click to Edit Slide Title</a:t>
            </a:r>
          </a:p>
        </p:txBody>
      </p:sp>
      <p:sp>
        <p:nvSpPr>
          <p:cNvPr id="12" name="Slide Number Placeholder 11"/>
          <p:cNvSpPr>
            <a:spLocks noGrp="1"/>
          </p:cNvSpPr>
          <p:nvPr>
            <p:ph type="sldNum" sz="quarter" idx="10"/>
          </p:nvPr>
        </p:nvSpPr>
        <p:spPr/>
        <p:txBody>
          <a:bodyPr/>
          <a:lstStyle/>
          <a:p>
            <a:fld id="{171578E0-2CDA-4022-8976-438C1A7918DA}" type="slidenum">
              <a:rPr lang="en-US" smtClean="0"/>
              <a:pPr/>
              <a:t>‹#›</a:t>
            </a:fld>
            <a:endParaRPr lang="en-US"/>
          </a:p>
        </p:txBody>
      </p:sp>
      <p:sp>
        <p:nvSpPr>
          <p:cNvPr id="6" name="Text Placeholder 5"/>
          <p:cNvSpPr>
            <a:spLocks noGrp="1"/>
          </p:cNvSpPr>
          <p:nvPr>
            <p:ph type="body" sz="quarter" idx="11" hasCustomPrompt="1"/>
          </p:nvPr>
        </p:nvSpPr>
        <p:spPr>
          <a:xfrm>
            <a:off x="457200" y="1344168"/>
            <a:ext cx="8229600" cy="4599432"/>
          </a:xfrm>
        </p:spPr>
        <p:txBody>
          <a:bodyPr/>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956471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14181"/>
            <a:ext cx="8229600" cy="507831"/>
          </a:xfrm>
        </p:spPr>
        <p:txBody>
          <a:bodyPr/>
          <a:lstStyle>
            <a:lvl1pPr>
              <a:defRPr/>
            </a:lvl1pPr>
          </a:lstStyle>
          <a:p>
            <a:r>
              <a:rPr lang="en-US"/>
              <a:t>Click to Edit Slide Title</a:t>
            </a:r>
          </a:p>
        </p:txBody>
      </p:sp>
      <p:sp>
        <p:nvSpPr>
          <p:cNvPr id="12" name="Slide Number Placeholder 11"/>
          <p:cNvSpPr>
            <a:spLocks noGrp="1"/>
          </p:cNvSpPr>
          <p:nvPr>
            <p:ph type="sldNum" sz="quarter" idx="10"/>
          </p:nvPr>
        </p:nvSpPr>
        <p:spPr/>
        <p:txBody>
          <a:bodyPr/>
          <a:lstStyle/>
          <a:p>
            <a:fld id="{171578E0-2CDA-4022-8976-438C1A7918DA}" type="slidenum">
              <a:rPr lang="en-US" smtClean="0"/>
              <a:pPr/>
              <a:t>‹#›</a:t>
            </a:fld>
            <a:endParaRPr lang="en-US"/>
          </a:p>
        </p:txBody>
      </p:sp>
      <p:sp>
        <p:nvSpPr>
          <p:cNvPr id="6" name="Text Placeholder 5"/>
          <p:cNvSpPr>
            <a:spLocks noGrp="1"/>
          </p:cNvSpPr>
          <p:nvPr>
            <p:ph type="body" sz="quarter" idx="11" hasCustomPrompt="1"/>
          </p:nvPr>
        </p:nvSpPr>
        <p:spPr>
          <a:xfrm>
            <a:off x="457200" y="1344168"/>
            <a:ext cx="3886200" cy="4599432"/>
          </a:xfrm>
        </p:spPr>
        <p:txBody>
          <a:bodyPr/>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2" hasCustomPrompt="1"/>
          </p:nvPr>
        </p:nvSpPr>
        <p:spPr>
          <a:xfrm>
            <a:off x="4800600" y="1344168"/>
            <a:ext cx="3886200" cy="4599432"/>
          </a:xfrm>
        </p:spPr>
        <p:txBody>
          <a:bodyPr/>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49885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Full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14181"/>
            <a:ext cx="8229600" cy="507831"/>
          </a:xfrm>
        </p:spPr>
        <p:txBody>
          <a:bodyPr/>
          <a:lstStyle>
            <a:lvl1pPr>
              <a:defRPr/>
            </a:lvl1pPr>
          </a:lstStyle>
          <a:p>
            <a:r>
              <a:rPr lang="en-US"/>
              <a:t>Click to Edit Slide Title</a:t>
            </a:r>
          </a:p>
        </p:txBody>
      </p:sp>
      <p:sp>
        <p:nvSpPr>
          <p:cNvPr id="12" name="Slide Number Placeholder 11"/>
          <p:cNvSpPr>
            <a:spLocks noGrp="1"/>
          </p:cNvSpPr>
          <p:nvPr>
            <p:ph type="sldNum" sz="quarter" idx="10"/>
          </p:nvPr>
        </p:nvSpPr>
        <p:spPr/>
        <p:txBody>
          <a:bodyPr/>
          <a:lstStyle/>
          <a:p>
            <a:fld id="{171578E0-2CDA-4022-8976-438C1A7918DA}" type="slidenum">
              <a:rPr lang="en-US" smtClean="0"/>
              <a:pPr/>
              <a:t>‹#›</a:t>
            </a:fld>
            <a:endParaRPr lang="en-US"/>
          </a:p>
        </p:txBody>
      </p:sp>
      <p:sp>
        <p:nvSpPr>
          <p:cNvPr id="4" name="Chart Placeholder 3"/>
          <p:cNvSpPr>
            <a:spLocks noGrp="1"/>
          </p:cNvSpPr>
          <p:nvPr>
            <p:ph type="chart" sz="quarter" idx="12"/>
          </p:nvPr>
        </p:nvSpPr>
        <p:spPr>
          <a:xfrm>
            <a:off x="457200" y="1344168"/>
            <a:ext cx="8229600" cy="4599432"/>
          </a:xfrm>
        </p:spPr>
        <p:txBody>
          <a:bodyPr/>
          <a:lstStyle/>
          <a:p>
            <a:r>
              <a:rPr lang="en-US"/>
              <a:t>Click icon to add chart</a:t>
            </a:r>
          </a:p>
        </p:txBody>
      </p:sp>
    </p:spTree>
    <p:extLst>
      <p:ext uri="{BB962C8B-B14F-4D97-AF65-F5344CB8AC3E}">
        <p14:creationId xmlns:p14="http://schemas.microsoft.com/office/powerpoint/2010/main" val="24179035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hart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14181"/>
            <a:ext cx="8229600" cy="507831"/>
          </a:xfrm>
        </p:spPr>
        <p:txBody>
          <a:bodyPr/>
          <a:lstStyle>
            <a:lvl1pPr>
              <a:defRPr/>
            </a:lvl1pPr>
          </a:lstStyle>
          <a:p>
            <a:r>
              <a:rPr lang="en-US"/>
              <a:t>Click to Edit Slide Title</a:t>
            </a:r>
          </a:p>
        </p:txBody>
      </p:sp>
      <p:sp>
        <p:nvSpPr>
          <p:cNvPr id="12" name="Slide Number Placeholder 11"/>
          <p:cNvSpPr>
            <a:spLocks noGrp="1"/>
          </p:cNvSpPr>
          <p:nvPr>
            <p:ph type="sldNum" sz="quarter" idx="10"/>
          </p:nvPr>
        </p:nvSpPr>
        <p:spPr/>
        <p:txBody>
          <a:bodyPr/>
          <a:lstStyle/>
          <a:p>
            <a:fld id="{171578E0-2CDA-4022-8976-438C1A7918DA}" type="slidenum">
              <a:rPr lang="en-US" smtClean="0"/>
              <a:pPr/>
              <a:t>‹#›</a:t>
            </a:fld>
            <a:endParaRPr lang="en-US"/>
          </a:p>
        </p:txBody>
      </p:sp>
      <p:sp>
        <p:nvSpPr>
          <p:cNvPr id="6" name="Text Placeholder 5"/>
          <p:cNvSpPr>
            <a:spLocks noGrp="1"/>
          </p:cNvSpPr>
          <p:nvPr>
            <p:ph type="body" sz="quarter" idx="11" hasCustomPrompt="1"/>
          </p:nvPr>
        </p:nvSpPr>
        <p:spPr>
          <a:xfrm>
            <a:off x="457200" y="1344168"/>
            <a:ext cx="3886200" cy="4599432"/>
          </a:xfrm>
        </p:spPr>
        <p:txBody>
          <a:bodyPr/>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quarter" idx="12"/>
          </p:nvPr>
        </p:nvSpPr>
        <p:spPr>
          <a:xfrm>
            <a:off x="4800600" y="1344168"/>
            <a:ext cx="3886200" cy="4599432"/>
          </a:xfrm>
        </p:spPr>
        <p:txBody>
          <a:bodyPr/>
          <a:lstStyle/>
          <a:p>
            <a:r>
              <a:rPr lang="en-US"/>
              <a:t>Click icon to add chart</a:t>
            </a:r>
          </a:p>
        </p:txBody>
      </p:sp>
    </p:spTree>
    <p:extLst>
      <p:ext uri="{BB962C8B-B14F-4D97-AF65-F5344CB8AC3E}">
        <p14:creationId xmlns:p14="http://schemas.microsoft.com/office/powerpoint/2010/main" val="319127747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Full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14181"/>
            <a:ext cx="8229600" cy="507831"/>
          </a:xfrm>
        </p:spPr>
        <p:txBody>
          <a:bodyPr/>
          <a:lstStyle>
            <a:lvl1pPr>
              <a:defRPr/>
            </a:lvl1pPr>
          </a:lstStyle>
          <a:p>
            <a:r>
              <a:rPr lang="en-US"/>
              <a:t>Click to Edit Slide Title</a:t>
            </a:r>
          </a:p>
        </p:txBody>
      </p:sp>
      <p:sp>
        <p:nvSpPr>
          <p:cNvPr id="12" name="Slide Number Placeholder 11"/>
          <p:cNvSpPr>
            <a:spLocks noGrp="1"/>
          </p:cNvSpPr>
          <p:nvPr>
            <p:ph type="sldNum" sz="quarter" idx="10"/>
          </p:nvPr>
        </p:nvSpPr>
        <p:spPr/>
        <p:txBody>
          <a:bodyPr/>
          <a:lstStyle/>
          <a:p>
            <a:fld id="{171578E0-2CDA-4022-8976-438C1A7918DA}" type="slidenum">
              <a:rPr lang="en-US" smtClean="0"/>
              <a:pPr/>
              <a:t>‹#›</a:t>
            </a:fld>
            <a:endParaRPr lang="en-US"/>
          </a:p>
        </p:txBody>
      </p:sp>
      <p:sp>
        <p:nvSpPr>
          <p:cNvPr id="5" name="Table Placeholder 4"/>
          <p:cNvSpPr>
            <a:spLocks noGrp="1"/>
          </p:cNvSpPr>
          <p:nvPr>
            <p:ph type="tbl" sz="quarter" idx="11"/>
          </p:nvPr>
        </p:nvSpPr>
        <p:spPr>
          <a:xfrm>
            <a:off x="457200" y="1344168"/>
            <a:ext cx="8229600" cy="4599432"/>
          </a:xfrm>
        </p:spPr>
        <p:txBody>
          <a:bodyPr/>
          <a:lstStyle/>
          <a:p>
            <a:r>
              <a:rPr lang="en-US"/>
              <a:t>Click icon to add table</a:t>
            </a:r>
          </a:p>
        </p:txBody>
      </p:sp>
    </p:spTree>
    <p:extLst>
      <p:ext uri="{BB962C8B-B14F-4D97-AF65-F5344CB8AC3E}">
        <p14:creationId xmlns:p14="http://schemas.microsoft.com/office/powerpoint/2010/main" val="143703015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martArt (Full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14181"/>
            <a:ext cx="8229600" cy="507831"/>
          </a:xfrm>
        </p:spPr>
        <p:txBody>
          <a:bodyPr/>
          <a:lstStyle>
            <a:lvl1pPr>
              <a:defRPr/>
            </a:lvl1pPr>
          </a:lstStyle>
          <a:p>
            <a:r>
              <a:rPr lang="en-US"/>
              <a:t>Click to Edit Slide Title</a:t>
            </a:r>
          </a:p>
        </p:txBody>
      </p:sp>
      <p:sp>
        <p:nvSpPr>
          <p:cNvPr id="12" name="Slide Number Placeholder 11"/>
          <p:cNvSpPr>
            <a:spLocks noGrp="1"/>
          </p:cNvSpPr>
          <p:nvPr>
            <p:ph type="sldNum" sz="quarter" idx="10"/>
          </p:nvPr>
        </p:nvSpPr>
        <p:spPr/>
        <p:txBody>
          <a:bodyPr/>
          <a:lstStyle/>
          <a:p>
            <a:fld id="{171578E0-2CDA-4022-8976-438C1A7918DA}" type="slidenum">
              <a:rPr lang="en-US" smtClean="0"/>
              <a:pPr/>
              <a:t>‹#›</a:t>
            </a:fld>
            <a:endParaRPr lang="en-US"/>
          </a:p>
        </p:txBody>
      </p:sp>
      <p:sp>
        <p:nvSpPr>
          <p:cNvPr id="4" name="SmartArt Placeholder 3"/>
          <p:cNvSpPr>
            <a:spLocks noGrp="1"/>
          </p:cNvSpPr>
          <p:nvPr>
            <p:ph type="dgm" sz="quarter" idx="11"/>
          </p:nvPr>
        </p:nvSpPr>
        <p:spPr>
          <a:xfrm>
            <a:off x="457200" y="1344168"/>
            <a:ext cx="8229600" cy="4599432"/>
          </a:xfrm>
        </p:spPr>
        <p:txBody>
          <a:bodyPr/>
          <a:lstStyle/>
          <a:p>
            <a:r>
              <a:rPr lang="en-US"/>
              <a:t>Click icon to add SmartArt graphic</a:t>
            </a:r>
          </a:p>
        </p:txBody>
      </p:sp>
    </p:spTree>
    <p:extLst>
      <p:ext uri="{BB962C8B-B14F-4D97-AF65-F5344CB8AC3E}">
        <p14:creationId xmlns:p14="http://schemas.microsoft.com/office/powerpoint/2010/main" val="217387805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martArt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14181"/>
            <a:ext cx="8229600" cy="507831"/>
          </a:xfrm>
        </p:spPr>
        <p:txBody>
          <a:bodyPr/>
          <a:lstStyle>
            <a:lvl1pPr>
              <a:defRPr/>
            </a:lvl1pPr>
          </a:lstStyle>
          <a:p>
            <a:r>
              <a:rPr lang="en-US"/>
              <a:t>Click to Edit Slide Title</a:t>
            </a:r>
          </a:p>
        </p:txBody>
      </p:sp>
      <p:sp>
        <p:nvSpPr>
          <p:cNvPr id="12" name="Slide Number Placeholder 11"/>
          <p:cNvSpPr>
            <a:spLocks noGrp="1"/>
          </p:cNvSpPr>
          <p:nvPr>
            <p:ph type="sldNum" sz="quarter" idx="10"/>
          </p:nvPr>
        </p:nvSpPr>
        <p:spPr/>
        <p:txBody>
          <a:bodyPr/>
          <a:lstStyle/>
          <a:p>
            <a:fld id="{171578E0-2CDA-4022-8976-438C1A7918DA}" type="slidenum">
              <a:rPr lang="en-US" smtClean="0"/>
              <a:pPr/>
              <a:t>‹#›</a:t>
            </a:fld>
            <a:endParaRPr lang="en-US"/>
          </a:p>
        </p:txBody>
      </p:sp>
      <p:sp>
        <p:nvSpPr>
          <p:cNvPr id="6" name="Text Placeholder 5"/>
          <p:cNvSpPr>
            <a:spLocks noGrp="1"/>
          </p:cNvSpPr>
          <p:nvPr>
            <p:ph type="body" sz="quarter" idx="11" hasCustomPrompt="1"/>
          </p:nvPr>
        </p:nvSpPr>
        <p:spPr>
          <a:xfrm>
            <a:off x="457200" y="1344168"/>
            <a:ext cx="3886200" cy="4599432"/>
          </a:xfrm>
        </p:spPr>
        <p:txBody>
          <a:bodyPr/>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SmartArt Placeholder 4"/>
          <p:cNvSpPr>
            <a:spLocks noGrp="1"/>
          </p:cNvSpPr>
          <p:nvPr>
            <p:ph type="dgm" sz="quarter" idx="12"/>
          </p:nvPr>
        </p:nvSpPr>
        <p:spPr>
          <a:xfrm>
            <a:off x="4800600" y="1344168"/>
            <a:ext cx="3886200" cy="4599432"/>
          </a:xfrm>
        </p:spPr>
        <p:txBody>
          <a:bodyPr/>
          <a:lstStyle/>
          <a:p>
            <a:r>
              <a:rPr lang="en-US"/>
              <a:t>Click icon to add SmartArt graphic</a:t>
            </a:r>
          </a:p>
        </p:txBody>
      </p:sp>
    </p:spTree>
    <p:extLst>
      <p:ext uri="{BB962C8B-B14F-4D97-AF65-F5344CB8AC3E}">
        <p14:creationId xmlns:p14="http://schemas.microsoft.com/office/powerpoint/2010/main" val="82359989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14181"/>
            <a:ext cx="8229600" cy="507831"/>
          </a:xfrm>
          <a:prstGeom prst="rect">
            <a:avLst/>
          </a:prstGeom>
        </p:spPr>
        <p:txBody>
          <a:bodyPr vert="horz" lIns="0" tIns="0" rIns="0" bIns="0" rtlCol="0" anchor="ctr" anchorCtr="0">
            <a:spAutoFit/>
          </a:bodyPr>
          <a:lstStyle/>
          <a:p>
            <a:r>
              <a:rPr lang="en-US"/>
              <a:t>Click to Edit Slide Title</a:t>
            </a:r>
          </a:p>
        </p:txBody>
      </p:sp>
      <p:sp>
        <p:nvSpPr>
          <p:cNvPr id="3" name="Text Placeholder 2"/>
          <p:cNvSpPr>
            <a:spLocks noGrp="1"/>
          </p:cNvSpPr>
          <p:nvPr>
            <p:ph type="body" idx="1"/>
          </p:nvPr>
        </p:nvSpPr>
        <p:spPr>
          <a:xfrm>
            <a:off x="457200" y="1344168"/>
            <a:ext cx="8229600" cy="4599432"/>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4"/>
          </p:nvPr>
        </p:nvSpPr>
        <p:spPr>
          <a:xfrm>
            <a:off x="457200" y="6483096"/>
            <a:ext cx="2057400" cy="228600"/>
          </a:xfrm>
          <a:prstGeom prst="rect">
            <a:avLst/>
          </a:prstGeom>
        </p:spPr>
        <p:txBody>
          <a:bodyPr vert="horz" lIns="0" tIns="0" rIns="0" bIns="0" rtlCol="0" anchor="ctr" anchorCtr="0"/>
          <a:lstStyle>
            <a:lvl1pPr algn="l">
              <a:defRPr sz="1000">
                <a:solidFill>
                  <a:schemeClr val="accent6"/>
                </a:solidFill>
              </a:defRPr>
            </a:lvl1pPr>
          </a:lstStyle>
          <a:p>
            <a:fld id="{171578E0-2CDA-4022-8976-438C1A7918DA}" type="slidenum">
              <a:rPr lang="en-US" smtClean="0"/>
              <a:pPr/>
              <a:t>‹#›</a:t>
            </a:fld>
            <a:endParaRPr lang="en-US"/>
          </a:p>
        </p:txBody>
      </p:sp>
    </p:spTree>
    <p:extLst>
      <p:ext uri="{BB962C8B-B14F-4D97-AF65-F5344CB8AC3E}">
        <p14:creationId xmlns:p14="http://schemas.microsoft.com/office/powerpoint/2010/main" val="314656817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 id="2147483671" r:id="rId13"/>
  </p:sldLayoutIdLst>
  <p:txStyles>
    <p:titleStyle>
      <a:lvl1pPr algn="l" defTabSz="914400" rtl="0" eaLnBrk="1" latinLnBrk="0" hangingPunct="1">
        <a:lnSpc>
          <a:spcPct val="100000"/>
        </a:lnSpc>
        <a:spcBef>
          <a:spcPct val="0"/>
        </a:spcBef>
        <a:buNone/>
        <a:defRPr sz="3300" kern="1200" baseline="0">
          <a:solidFill>
            <a:schemeClr val="accent1"/>
          </a:solidFill>
          <a:latin typeface="+mj-lt"/>
          <a:ea typeface="+mj-ea"/>
          <a:cs typeface="+mj-cs"/>
        </a:defRPr>
      </a:lvl1pPr>
    </p:titleStyle>
    <p:bodyStyle>
      <a:lvl1pPr marL="228600" indent="-228600" algn="l" defTabSz="228600" rtl="0" eaLnBrk="1" latinLnBrk="0" hangingPunct="1">
        <a:lnSpc>
          <a:spcPct val="100000"/>
        </a:lnSpc>
        <a:spcBef>
          <a:spcPts val="900"/>
        </a:spcBef>
        <a:buClr>
          <a:schemeClr val="accent5"/>
        </a:buClr>
        <a:buFont typeface="Wingdings" panose="05000000000000000000" pitchFamily="2" charset="2"/>
        <a:buChar char="§"/>
        <a:defRPr sz="2100" kern="1200">
          <a:solidFill>
            <a:schemeClr val="accent6"/>
          </a:solidFill>
          <a:latin typeface="+mn-lt"/>
          <a:ea typeface="+mn-ea"/>
          <a:cs typeface="+mn-cs"/>
        </a:defRPr>
      </a:lvl1pPr>
      <a:lvl2pPr marL="484632" indent="-228600" algn="l" defTabSz="228600" rtl="0" eaLnBrk="1" latinLnBrk="0" hangingPunct="1">
        <a:lnSpc>
          <a:spcPct val="100000"/>
        </a:lnSpc>
        <a:spcBef>
          <a:spcPts val="450"/>
        </a:spcBef>
        <a:buClr>
          <a:schemeClr val="accent5"/>
        </a:buClr>
        <a:buFont typeface="Arial" panose="020B0604020202020204" pitchFamily="34" charset="0"/>
        <a:buChar char="–"/>
        <a:defRPr sz="1800" kern="1200">
          <a:solidFill>
            <a:schemeClr val="accent6"/>
          </a:solidFill>
          <a:latin typeface="+mn-lt"/>
          <a:ea typeface="+mn-ea"/>
          <a:cs typeface="+mn-cs"/>
        </a:defRPr>
      </a:lvl2pPr>
      <a:lvl3pPr marL="713232" indent="-228600" algn="l" defTabSz="228600" rtl="0" eaLnBrk="1" latinLnBrk="0" hangingPunct="1">
        <a:lnSpc>
          <a:spcPct val="100000"/>
        </a:lnSpc>
        <a:spcBef>
          <a:spcPts val="675"/>
        </a:spcBef>
        <a:buClr>
          <a:schemeClr val="accent5"/>
        </a:buClr>
        <a:buFont typeface="Wingdings" panose="05000000000000000000" pitchFamily="2" charset="2"/>
        <a:buChar char="§"/>
        <a:defRPr sz="1500" kern="1200">
          <a:solidFill>
            <a:schemeClr val="accent6"/>
          </a:solidFill>
          <a:latin typeface="+mn-lt"/>
          <a:ea typeface="+mn-ea"/>
          <a:cs typeface="+mn-cs"/>
        </a:defRPr>
      </a:lvl3pPr>
      <a:lvl4pPr marL="969264" indent="-228600" algn="l" defTabSz="228600" rtl="0" eaLnBrk="1" latinLnBrk="0" hangingPunct="1">
        <a:lnSpc>
          <a:spcPct val="100000"/>
        </a:lnSpc>
        <a:spcBef>
          <a:spcPts val="900"/>
        </a:spcBef>
        <a:buClr>
          <a:schemeClr val="accent5"/>
        </a:buClr>
        <a:buFont typeface="Arial" panose="020B0604020202020204" pitchFamily="34" charset="0"/>
        <a:buChar char="–"/>
        <a:defRPr sz="1200" kern="1200">
          <a:solidFill>
            <a:schemeClr val="accent6"/>
          </a:solidFill>
          <a:latin typeface="+mn-lt"/>
          <a:ea typeface="+mn-ea"/>
          <a:cs typeface="+mn-cs"/>
        </a:defRPr>
      </a:lvl4pPr>
      <a:lvl5pPr marL="1197864" indent="-228600" algn="l" defTabSz="228600" rtl="0" eaLnBrk="1" latinLnBrk="0" hangingPunct="1">
        <a:lnSpc>
          <a:spcPct val="100000"/>
        </a:lnSpc>
        <a:spcBef>
          <a:spcPts val="900"/>
        </a:spcBef>
        <a:buClr>
          <a:schemeClr val="accent5"/>
        </a:buClr>
        <a:buFont typeface="Wingdings" panose="05000000000000000000" pitchFamily="2" charset="2"/>
        <a:buChar char="§"/>
        <a:defRPr sz="9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576" userDrawn="1">
          <p15:clr>
            <a:srgbClr val="F26B43"/>
          </p15:clr>
        </p15:guide>
        <p15:guide id="4" pos="288" userDrawn="1">
          <p15:clr>
            <a:srgbClr val="F26B43"/>
          </p15:clr>
        </p15:guide>
        <p15:guide id="5" pos="5472" userDrawn="1">
          <p15:clr>
            <a:srgbClr val="F26B43"/>
          </p15:clr>
        </p15:guide>
        <p15:guide id="6" orient="horz" pos="1008" userDrawn="1">
          <p15:clr>
            <a:srgbClr val="F26B43"/>
          </p15:clr>
        </p15:guide>
        <p15:guide id="7" orient="horz" pos="1224" userDrawn="1">
          <p15:clr>
            <a:srgbClr val="F26B43"/>
          </p15:clr>
        </p15:guide>
        <p15:guide id="8" orient="horz" pos="1440" userDrawn="1">
          <p15:clr>
            <a:srgbClr val="F26B43"/>
          </p15:clr>
        </p15:guide>
        <p15:guide id="10" orient="horz" pos="1620" userDrawn="1">
          <p15:clr>
            <a:srgbClr val="F26B43"/>
          </p15:clr>
        </p15:guide>
        <p15:guide id="11" orient="horz" pos="3744" userDrawn="1">
          <p15:clr>
            <a:srgbClr val="F26B43"/>
          </p15:clr>
        </p15:guide>
        <p15:guide id="12" orient="horz" pos="3888" userDrawn="1">
          <p15:clr>
            <a:srgbClr val="F26B43"/>
          </p15:clr>
        </p15:guide>
        <p15:guide id="14"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Michael.Dylong@MedMutual.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mailto:carecoordinators@sondermind.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ww@medmutual.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66081"/>
            <a:ext cx="8229600" cy="1077218"/>
          </a:xfrm>
        </p:spPr>
        <p:txBody>
          <a:bodyPr/>
          <a:lstStyle/>
          <a:p>
            <a:r>
              <a:rPr lang="en-US" dirty="0"/>
              <a:t>Youngstown State University </a:t>
            </a:r>
            <a:br>
              <a:rPr lang="en-US" dirty="0"/>
            </a:br>
            <a:r>
              <a:rPr lang="en-US" dirty="0"/>
              <a:t>September HCAC Meeting</a:t>
            </a:r>
          </a:p>
        </p:txBody>
      </p:sp>
      <p:sp>
        <p:nvSpPr>
          <p:cNvPr id="3" name="Subtitle 2"/>
          <p:cNvSpPr>
            <a:spLocks noGrp="1"/>
          </p:cNvSpPr>
          <p:nvPr>
            <p:ph type="subTitle" idx="1"/>
          </p:nvPr>
        </p:nvSpPr>
        <p:spPr>
          <a:xfrm>
            <a:off x="457200" y="4419600"/>
            <a:ext cx="8229600" cy="768096"/>
          </a:xfrm>
        </p:spPr>
        <p:txBody>
          <a:bodyPr/>
          <a:lstStyle/>
          <a:p>
            <a:endParaRPr lang="en-US" dirty="0"/>
          </a:p>
          <a:p>
            <a:r>
              <a:rPr lang="en-US" dirty="0"/>
              <a:t> </a:t>
            </a:r>
          </a:p>
          <a:p>
            <a:r>
              <a:rPr lang="en-US" dirty="0"/>
              <a:t>September 21, 2023</a:t>
            </a:r>
          </a:p>
          <a:p>
            <a:r>
              <a:rPr lang="en-US" dirty="0"/>
              <a:t>Presented by: Stephanie Mueller – Sr. Account Executive </a:t>
            </a:r>
          </a:p>
          <a:p>
            <a:r>
              <a:rPr lang="en-US" dirty="0"/>
              <a:t>                       </a:t>
            </a:r>
          </a:p>
        </p:txBody>
      </p:sp>
    </p:spTree>
    <p:extLst>
      <p:ext uri="{BB962C8B-B14F-4D97-AF65-F5344CB8AC3E}">
        <p14:creationId xmlns:p14="http://schemas.microsoft.com/office/powerpoint/2010/main" val="2995059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E9F5C-2F7A-4A90-52CB-875779BB8FEF}"/>
              </a:ext>
            </a:extLst>
          </p:cNvPr>
          <p:cNvSpPr>
            <a:spLocks noGrp="1"/>
          </p:cNvSpPr>
          <p:nvPr>
            <p:ph type="title"/>
          </p:nvPr>
        </p:nvSpPr>
        <p:spPr>
          <a:xfrm>
            <a:off x="457200" y="260265"/>
            <a:ext cx="2481309" cy="3168735"/>
          </a:xfrm>
        </p:spPr>
        <p:txBody>
          <a:bodyPr/>
          <a:lstStyle/>
          <a:p>
            <a:r>
              <a:rPr lang="en-US" dirty="0">
                <a:cs typeface="Arial"/>
              </a:rPr>
              <a:t>Emergency Room Redirection Member Mailings</a:t>
            </a:r>
            <a:endParaRPr lang="en-US" dirty="0"/>
          </a:p>
        </p:txBody>
      </p:sp>
      <p:sp>
        <p:nvSpPr>
          <p:cNvPr id="3" name="Slide Number Placeholder 2">
            <a:extLst>
              <a:ext uri="{FF2B5EF4-FFF2-40B4-BE49-F238E27FC236}">
                <a16:creationId xmlns:a16="http://schemas.microsoft.com/office/drawing/2014/main" id="{2E366F53-A478-A25D-CD65-36D6A9E9B74F}"/>
              </a:ext>
            </a:extLst>
          </p:cNvPr>
          <p:cNvSpPr>
            <a:spLocks noGrp="1"/>
          </p:cNvSpPr>
          <p:nvPr>
            <p:ph type="sldNum" sz="quarter" idx="10"/>
          </p:nvPr>
        </p:nvSpPr>
        <p:spPr/>
        <p:txBody>
          <a:bodyPr/>
          <a:lstStyle/>
          <a:p>
            <a:fld id="{171578E0-2CDA-4022-8976-438C1A7918DA}" type="slidenum">
              <a:rPr lang="en-US" smtClean="0"/>
              <a:pPr/>
              <a:t>10</a:t>
            </a:fld>
            <a:endParaRPr lang="en-US" dirty="0"/>
          </a:p>
        </p:txBody>
      </p:sp>
      <p:pic>
        <p:nvPicPr>
          <p:cNvPr id="5" name="Picture 4">
            <a:extLst>
              <a:ext uri="{FF2B5EF4-FFF2-40B4-BE49-F238E27FC236}">
                <a16:creationId xmlns:a16="http://schemas.microsoft.com/office/drawing/2014/main" id="{E5A57CFF-C20C-A3EA-B4EF-67C5613486AB}"/>
              </a:ext>
            </a:extLst>
          </p:cNvPr>
          <p:cNvPicPr>
            <a:picLocks noChangeAspect="1"/>
          </p:cNvPicPr>
          <p:nvPr/>
        </p:nvPicPr>
        <p:blipFill>
          <a:blip r:embed="rId2"/>
          <a:stretch>
            <a:fillRect/>
          </a:stretch>
        </p:blipFill>
        <p:spPr>
          <a:xfrm>
            <a:off x="3480047" y="146372"/>
            <a:ext cx="5250107" cy="6226298"/>
          </a:xfrm>
          <a:prstGeom prst="rect">
            <a:avLst/>
          </a:prstGeom>
        </p:spPr>
      </p:pic>
      <p:sp>
        <p:nvSpPr>
          <p:cNvPr id="7" name="Text Placeholder 3">
            <a:extLst>
              <a:ext uri="{FF2B5EF4-FFF2-40B4-BE49-F238E27FC236}">
                <a16:creationId xmlns:a16="http://schemas.microsoft.com/office/drawing/2014/main" id="{FC68DF79-7386-B7AE-4E5C-F34BFDAC2639}"/>
              </a:ext>
            </a:extLst>
          </p:cNvPr>
          <p:cNvSpPr>
            <a:spLocks noGrp="1"/>
          </p:cNvSpPr>
          <p:nvPr>
            <p:ph type="body" sz="quarter" idx="11"/>
          </p:nvPr>
        </p:nvSpPr>
        <p:spPr>
          <a:xfrm>
            <a:off x="457200" y="3429000"/>
            <a:ext cx="2694373" cy="2661082"/>
          </a:xfrm>
        </p:spPr>
        <p:txBody>
          <a:bodyPr vert="horz" lIns="0" tIns="0" rIns="0" bIns="0" rtlCol="0" anchor="t">
            <a:noAutofit/>
          </a:bodyPr>
          <a:lstStyle/>
          <a:p>
            <a:r>
              <a:rPr lang="en-US" dirty="0">
                <a:cs typeface="Arial"/>
              </a:rPr>
              <a:t>Educational chart on ER alternatives</a:t>
            </a:r>
          </a:p>
        </p:txBody>
      </p:sp>
    </p:spTree>
    <p:extLst>
      <p:ext uri="{BB962C8B-B14F-4D97-AF65-F5344CB8AC3E}">
        <p14:creationId xmlns:p14="http://schemas.microsoft.com/office/powerpoint/2010/main" val="337618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E9F5C-2F7A-4A90-52CB-875779BB8FEF}"/>
              </a:ext>
            </a:extLst>
          </p:cNvPr>
          <p:cNvSpPr>
            <a:spLocks noGrp="1"/>
          </p:cNvSpPr>
          <p:nvPr>
            <p:ph type="title"/>
          </p:nvPr>
        </p:nvSpPr>
        <p:spPr>
          <a:xfrm>
            <a:off x="457200" y="1082886"/>
            <a:ext cx="2792027" cy="1523494"/>
          </a:xfrm>
        </p:spPr>
        <p:txBody>
          <a:bodyPr/>
          <a:lstStyle/>
          <a:p>
            <a:r>
              <a:rPr lang="en-US" dirty="0">
                <a:cs typeface="Arial"/>
              </a:rPr>
              <a:t>Why We Might Call Flyer</a:t>
            </a:r>
            <a:endParaRPr lang="en-US" dirty="0"/>
          </a:p>
        </p:txBody>
      </p:sp>
      <p:sp>
        <p:nvSpPr>
          <p:cNvPr id="3" name="Slide Number Placeholder 2">
            <a:extLst>
              <a:ext uri="{FF2B5EF4-FFF2-40B4-BE49-F238E27FC236}">
                <a16:creationId xmlns:a16="http://schemas.microsoft.com/office/drawing/2014/main" id="{2E366F53-A478-A25D-CD65-36D6A9E9B74F}"/>
              </a:ext>
            </a:extLst>
          </p:cNvPr>
          <p:cNvSpPr>
            <a:spLocks noGrp="1"/>
          </p:cNvSpPr>
          <p:nvPr>
            <p:ph type="sldNum" sz="quarter" idx="10"/>
          </p:nvPr>
        </p:nvSpPr>
        <p:spPr/>
        <p:txBody>
          <a:bodyPr/>
          <a:lstStyle/>
          <a:p>
            <a:fld id="{171578E0-2CDA-4022-8976-438C1A7918DA}" type="slidenum">
              <a:rPr lang="en-US" smtClean="0"/>
              <a:pPr/>
              <a:t>11</a:t>
            </a:fld>
            <a:endParaRPr lang="en-US" dirty="0"/>
          </a:p>
        </p:txBody>
      </p:sp>
      <p:sp>
        <p:nvSpPr>
          <p:cNvPr id="7" name="Text Placeholder 3">
            <a:extLst>
              <a:ext uri="{FF2B5EF4-FFF2-40B4-BE49-F238E27FC236}">
                <a16:creationId xmlns:a16="http://schemas.microsoft.com/office/drawing/2014/main" id="{FC68DF79-7386-B7AE-4E5C-F34BFDAC2639}"/>
              </a:ext>
            </a:extLst>
          </p:cNvPr>
          <p:cNvSpPr>
            <a:spLocks noGrp="1"/>
          </p:cNvSpPr>
          <p:nvPr>
            <p:ph type="body" sz="quarter" idx="11"/>
          </p:nvPr>
        </p:nvSpPr>
        <p:spPr>
          <a:xfrm>
            <a:off x="457200" y="3429000"/>
            <a:ext cx="2694373" cy="2661082"/>
          </a:xfrm>
        </p:spPr>
        <p:txBody>
          <a:bodyPr vert="horz" lIns="0" tIns="0" rIns="0" bIns="0" rtlCol="0" anchor="t">
            <a:noAutofit/>
          </a:bodyPr>
          <a:lstStyle/>
          <a:p>
            <a:r>
              <a:rPr lang="en-US" dirty="0">
                <a:cs typeface="Arial"/>
              </a:rPr>
              <a:t>Educational flyer on outreach to members from Medical Mutual</a:t>
            </a:r>
          </a:p>
        </p:txBody>
      </p:sp>
      <p:pic>
        <p:nvPicPr>
          <p:cNvPr id="6" name="Picture 5">
            <a:extLst>
              <a:ext uri="{FF2B5EF4-FFF2-40B4-BE49-F238E27FC236}">
                <a16:creationId xmlns:a16="http://schemas.microsoft.com/office/drawing/2014/main" id="{FD205AB6-9C4E-AD34-03F7-F7FDEC0C9558}"/>
              </a:ext>
            </a:extLst>
          </p:cNvPr>
          <p:cNvPicPr>
            <a:picLocks noChangeAspect="1"/>
          </p:cNvPicPr>
          <p:nvPr/>
        </p:nvPicPr>
        <p:blipFill>
          <a:blip r:embed="rId2"/>
          <a:stretch>
            <a:fillRect/>
          </a:stretch>
        </p:blipFill>
        <p:spPr>
          <a:xfrm>
            <a:off x="3515557" y="229809"/>
            <a:ext cx="5317725" cy="6138051"/>
          </a:xfrm>
          <a:prstGeom prst="rect">
            <a:avLst/>
          </a:prstGeom>
        </p:spPr>
      </p:pic>
    </p:spTree>
    <p:extLst>
      <p:ext uri="{BB962C8B-B14F-4D97-AF65-F5344CB8AC3E}">
        <p14:creationId xmlns:p14="http://schemas.microsoft.com/office/powerpoint/2010/main" val="3164601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F5276F-F0BB-F865-39CD-62A3D6C7DCB8}"/>
              </a:ext>
            </a:extLst>
          </p:cNvPr>
          <p:cNvSpPr>
            <a:spLocks noGrp="1"/>
          </p:cNvSpPr>
          <p:nvPr>
            <p:ph type="title"/>
          </p:nvPr>
        </p:nvSpPr>
        <p:spPr/>
        <p:txBody>
          <a:bodyPr/>
          <a:lstStyle/>
          <a:p>
            <a:r>
              <a:rPr lang="en-US" dirty="0"/>
              <a:t>Introducing Strive Health</a:t>
            </a:r>
          </a:p>
        </p:txBody>
      </p:sp>
      <p:sp>
        <p:nvSpPr>
          <p:cNvPr id="5" name="Text Placeholder 4">
            <a:extLst>
              <a:ext uri="{FF2B5EF4-FFF2-40B4-BE49-F238E27FC236}">
                <a16:creationId xmlns:a16="http://schemas.microsoft.com/office/drawing/2014/main" id="{A37E71A8-67C6-E771-C16C-F224FD4F04A3}"/>
              </a:ext>
            </a:extLst>
          </p:cNvPr>
          <p:cNvSpPr>
            <a:spLocks noGrp="1"/>
          </p:cNvSpPr>
          <p:nvPr>
            <p:ph type="body" sz="quarter" idx="11"/>
          </p:nvPr>
        </p:nvSpPr>
        <p:spPr>
          <a:xfrm>
            <a:off x="457200" y="1344167"/>
            <a:ext cx="8229600" cy="4599432"/>
          </a:xfrm>
        </p:spPr>
        <p:txBody>
          <a:bodyPr/>
          <a:lstStyle/>
          <a:p>
            <a:pPr marL="173355" indent="-173355"/>
            <a:r>
              <a:rPr lang="en-US" sz="1800" dirty="0"/>
              <a:t>Medical Mutual is partnering with Strive, a leading clinical organization dedicated to improving the lives of those struggling with </a:t>
            </a:r>
            <a:r>
              <a:rPr lang="en-US" sz="1800" dirty="0">
                <a:solidFill>
                  <a:schemeClr val="accent1">
                    <a:lumMod val="50000"/>
                  </a:schemeClr>
                </a:solidFill>
              </a:rPr>
              <a:t>Chronic Kidney Disease Stages 3, 4, 5, and End Stage Renal Disease (ESRD)</a:t>
            </a:r>
            <a:endParaRPr lang="en-US" sz="1800" dirty="0"/>
          </a:p>
          <a:p>
            <a:r>
              <a:rPr lang="en-US" sz="1800" dirty="0"/>
              <a:t>Strive works closely with providers as an extension of the care team to offer additional support and resources and ensure the member's nephrologist (kidney doctor) and specialists understand and comply with the member's care plan. </a:t>
            </a:r>
          </a:p>
          <a:p>
            <a:r>
              <a:rPr lang="en-US" sz="1800" dirty="0"/>
              <a:t>This leads to:</a:t>
            </a:r>
          </a:p>
          <a:p>
            <a:endParaRPr lang="en-US" dirty="0"/>
          </a:p>
        </p:txBody>
      </p:sp>
      <p:pic>
        <p:nvPicPr>
          <p:cNvPr id="2" name="Graphic 1">
            <a:extLst>
              <a:ext uri="{FF2B5EF4-FFF2-40B4-BE49-F238E27FC236}">
                <a16:creationId xmlns:a16="http://schemas.microsoft.com/office/drawing/2014/main" id="{43454226-CC2E-BA9F-9EEB-7B8E041744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64285" y="4922063"/>
            <a:ext cx="1500939" cy="1374597"/>
          </a:xfrm>
          <a:prstGeom prst="rect">
            <a:avLst/>
          </a:prstGeom>
        </p:spPr>
      </p:pic>
      <p:pic>
        <p:nvPicPr>
          <p:cNvPr id="3" name="Graphic 2">
            <a:extLst>
              <a:ext uri="{FF2B5EF4-FFF2-40B4-BE49-F238E27FC236}">
                <a16:creationId xmlns:a16="http://schemas.microsoft.com/office/drawing/2014/main" id="{9172933C-D82F-83E9-9EBE-FF806DDA8F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0680" y="4922063"/>
            <a:ext cx="1011973" cy="1374597"/>
          </a:xfrm>
          <a:prstGeom prst="rect">
            <a:avLst/>
          </a:prstGeom>
        </p:spPr>
      </p:pic>
      <p:sp>
        <p:nvSpPr>
          <p:cNvPr id="12" name="TextBox 11">
            <a:extLst>
              <a:ext uri="{FF2B5EF4-FFF2-40B4-BE49-F238E27FC236}">
                <a16:creationId xmlns:a16="http://schemas.microsoft.com/office/drawing/2014/main" id="{F2DAB7A7-A746-2BC2-60E9-2DD50A1250E1}"/>
              </a:ext>
            </a:extLst>
          </p:cNvPr>
          <p:cNvSpPr txBox="1"/>
          <p:nvPr/>
        </p:nvSpPr>
        <p:spPr>
          <a:xfrm>
            <a:off x="5965484" y="4205427"/>
            <a:ext cx="2902620" cy="646331"/>
          </a:xfrm>
          <a:prstGeom prst="rect">
            <a:avLst/>
          </a:prstGeom>
          <a:noFill/>
        </p:spPr>
        <p:txBody>
          <a:bodyPr wrap="square">
            <a:spAutoFit/>
          </a:bodyPr>
          <a:lstStyle/>
          <a:p>
            <a:pPr algn="ctr"/>
            <a:r>
              <a:rPr lang="en-US" b="1" dirty="0">
                <a:solidFill>
                  <a:schemeClr val="accent2"/>
                </a:solidFill>
              </a:rPr>
              <a:t>Reduced emergency department visits</a:t>
            </a:r>
          </a:p>
        </p:txBody>
      </p:sp>
      <p:sp>
        <p:nvSpPr>
          <p:cNvPr id="13" name="TextBox 12">
            <a:extLst>
              <a:ext uri="{FF2B5EF4-FFF2-40B4-BE49-F238E27FC236}">
                <a16:creationId xmlns:a16="http://schemas.microsoft.com/office/drawing/2014/main" id="{D46D1203-AC42-2D1D-AA8A-41615D376AD1}"/>
              </a:ext>
            </a:extLst>
          </p:cNvPr>
          <p:cNvSpPr txBox="1"/>
          <p:nvPr/>
        </p:nvSpPr>
        <p:spPr>
          <a:xfrm>
            <a:off x="275896" y="4205428"/>
            <a:ext cx="2741543" cy="646331"/>
          </a:xfrm>
          <a:prstGeom prst="rect">
            <a:avLst/>
          </a:prstGeom>
          <a:noFill/>
        </p:spPr>
        <p:txBody>
          <a:bodyPr wrap="square">
            <a:spAutoFit/>
          </a:bodyPr>
          <a:lstStyle/>
          <a:p>
            <a:pPr algn="ctr"/>
            <a:r>
              <a:rPr lang="en-US" b="1" dirty="0">
                <a:solidFill>
                  <a:schemeClr val="accent4"/>
                </a:solidFill>
              </a:rPr>
              <a:t>Improved patient outcomes </a:t>
            </a:r>
          </a:p>
        </p:txBody>
      </p:sp>
      <p:sp>
        <p:nvSpPr>
          <p:cNvPr id="14" name="TextBox 13">
            <a:extLst>
              <a:ext uri="{FF2B5EF4-FFF2-40B4-BE49-F238E27FC236}">
                <a16:creationId xmlns:a16="http://schemas.microsoft.com/office/drawing/2014/main" id="{0037533F-6B5A-0B9B-5521-EC146CA6193A}"/>
              </a:ext>
            </a:extLst>
          </p:cNvPr>
          <p:cNvSpPr txBox="1"/>
          <p:nvPr/>
        </p:nvSpPr>
        <p:spPr>
          <a:xfrm>
            <a:off x="2842821" y="4161985"/>
            <a:ext cx="2943865" cy="646331"/>
          </a:xfrm>
          <a:prstGeom prst="rect">
            <a:avLst/>
          </a:prstGeom>
          <a:noFill/>
        </p:spPr>
        <p:txBody>
          <a:bodyPr wrap="square">
            <a:spAutoFit/>
          </a:bodyPr>
          <a:lstStyle/>
          <a:p>
            <a:pPr algn="ctr"/>
            <a:r>
              <a:rPr lang="en-US" b="1" dirty="0">
                <a:solidFill>
                  <a:schemeClr val="accent5"/>
                </a:solidFill>
              </a:rPr>
              <a:t>Fewer hospital admissions</a:t>
            </a:r>
          </a:p>
        </p:txBody>
      </p:sp>
      <p:pic>
        <p:nvPicPr>
          <p:cNvPr id="15" name="Graphic 14">
            <a:extLst>
              <a:ext uri="{FF2B5EF4-FFF2-40B4-BE49-F238E27FC236}">
                <a16:creationId xmlns:a16="http://schemas.microsoft.com/office/drawing/2014/main" id="{E3185EDE-6236-DE77-32D2-5BB7DFB9B8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69025" y="4922063"/>
            <a:ext cx="1695538" cy="1371259"/>
          </a:xfrm>
          <a:prstGeom prst="rect">
            <a:avLst/>
          </a:prstGeom>
        </p:spPr>
      </p:pic>
      <p:pic>
        <p:nvPicPr>
          <p:cNvPr id="7" name="Picture 6">
            <a:extLst>
              <a:ext uri="{FF2B5EF4-FFF2-40B4-BE49-F238E27FC236}">
                <a16:creationId xmlns:a16="http://schemas.microsoft.com/office/drawing/2014/main" id="{AFCF0CD2-2A0F-F602-42D8-3E2EAC2B424C}"/>
              </a:ext>
            </a:extLst>
          </p:cNvPr>
          <p:cNvPicPr>
            <a:picLocks noChangeAspect="1"/>
          </p:cNvPicPr>
          <p:nvPr/>
        </p:nvPicPr>
        <p:blipFill>
          <a:blip r:embed="rId9"/>
          <a:stretch>
            <a:fillRect/>
          </a:stretch>
        </p:blipFill>
        <p:spPr>
          <a:xfrm>
            <a:off x="6979416" y="378513"/>
            <a:ext cx="1781175" cy="895350"/>
          </a:xfrm>
          <a:prstGeom prst="rect">
            <a:avLst/>
          </a:prstGeom>
        </p:spPr>
      </p:pic>
      <p:sp>
        <p:nvSpPr>
          <p:cNvPr id="8" name="Slide Number Placeholder 7">
            <a:extLst>
              <a:ext uri="{FF2B5EF4-FFF2-40B4-BE49-F238E27FC236}">
                <a16:creationId xmlns:a16="http://schemas.microsoft.com/office/drawing/2014/main" id="{D2F9B385-3C77-2B4C-643F-68E753420C9E}"/>
              </a:ext>
            </a:extLst>
          </p:cNvPr>
          <p:cNvSpPr>
            <a:spLocks noGrp="1"/>
          </p:cNvSpPr>
          <p:nvPr>
            <p:ph type="sldNum" sz="quarter" idx="10"/>
          </p:nvPr>
        </p:nvSpPr>
        <p:spPr/>
        <p:txBody>
          <a:bodyPr/>
          <a:lstStyle/>
          <a:p>
            <a:fld id="{171578E0-2CDA-4022-8976-438C1A7918DA}" type="slidenum">
              <a:rPr lang="en-US" smtClean="0"/>
              <a:pPr/>
              <a:t>12</a:t>
            </a:fld>
            <a:endParaRPr lang="en-US"/>
          </a:p>
        </p:txBody>
      </p:sp>
    </p:spTree>
    <p:extLst>
      <p:ext uri="{BB962C8B-B14F-4D97-AF65-F5344CB8AC3E}">
        <p14:creationId xmlns:p14="http://schemas.microsoft.com/office/powerpoint/2010/main" val="188389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E7D9-1347-A924-D36B-F7523819E46A}"/>
              </a:ext>
            </a:extLst>
          </p:cNvPr>
          <p:cNvSpPr>
            <a:spLocks noGrp="1"/>
          </p:cNvSpPr>
          <p:nvPr>
            <p:ph type="title"/>
          </p:nvPr>
        </p:nvSpPr>
        <p:spPr/>
        <p:txBody>
          <a:bodyPr/>
          <a:lstStyle/>
          <a:p>
            <a:r>
              <a:rPr lang="en-US" dirty="0"/>
              <a:t>Introducing Strive Health: </a:t>
            </a:r>
            <a:r>
              <a:rPr lang="en-US" dirty="0">
                <a:solidFill>
                  <a:schemeClr val="accent2"/>
                </a:solidFill>
              </a:rPr>
              <a:t>Benefits</a:t>
            </a:r>
          </a:p>
        </p:txBody>
      </p:sp>
      <p:sp>
        <p:nvSpPr>
          <p:cNvPr id="3" name="Slide Number Placeholder 2">
            <a:extLst>
              <a:ext uri="{FF2B5EF4-FFF2-40B4-BE49-F238E27FC236}">
                <a16:creationId xmlns:a16="http://schemas.microsoft.com/office/drawing/2014/main" id="{9A659C22-54F7-F16C-9658-10DBEF216814}"/>
              </a:ext>
            </a:extLst>
          </p:cNvPr>
          <p:cNvSpPr>
            <a:spLocks noGrp="1"/>
          </p:cNvSpPr>
          <p:nvPr>
            <p:ph type="sldNum" sz="quarter" idx="4"/>
          </p:nvPr>
        </p:nvSpPr>
        <p:spPr>
          <a:xfrm>
            <a:off x="457200" y="6483096"/>
            <a:ext cx="2057400" cy="228600"/>
          </a:xfrm>
          <a:prstGeom prst="rect">
            <a:avLst/>
          </a:prstGeom>
        </p:spPr>
        <p:txBody>
          <a:bodyPr vert="horz" lIns="0" tIns="0" rIns="0" bIns="0" rtlCol="0" anchor="ctr" anchorCtr="0"/>
          <a:lstStyle>
            <a:defPPr>
              <a:defRPr lang="en-US"/>
            </a:defPPr>
            <a:lvl1pPr marL="0" algn="l" defTabSz="914400" rtl="0" eaLnBrk="1" latinLnBrk="0" hangingPunct="1">
              <a:defRPr sz="750" kern="1200">
                <a:solidFill>
                  <a:schemeClr val="bg2">
                    <a:lumMod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1578E0-2CDA-4022-8976-438C1A7918DA}" type="slidenum">
              <a:rPr lang="en-US" smtClean="0"/>
              <a:pPr/>
              <a:t>13</a:t>
            </a:fld>
            <a:endParaRPr lang="en-US" dirty="0"/>
          </a:p>
        </p:txBody>
      </p:sp>
      <p:sp>
        <p:nvSpPr>
          <p:cNvPr id="5" name="Content Placeholder 3">
            <a:extLst>
              <a:ext uri="{FF2B5EF4-FFF2-40B4-BE49-F238E27FC236}">
                <a16:creationId xmlns:a16="http://schemas.microsoft.com/office/drawing/2014/main" id="{FE98B21A-63DB-0BCA-EAF6-DC4E0EAA1B1D}"/>
              </a:ext>
            </a:extLst>
          </p:cNvPr>
          <p:cNvSpPr txBox="1">
            <a:spLocks/>
          </p:cNvSpPr>
          <p:nvPr/>
        </p:nvSpPr>
        <p:spPr>
          <a:xfrm>
            <a:off x="495300" y="4363275"/>
            <a:ext cx="8441231" cy="2060196"/>
          </a:xfrm>
          <a:prstGeom prst="rect">
            <a:avLst/>
          </a:prstGeom>
        </p:spPr>
        <p:txBody>
          <a:bodyPr/>
          <a:lstStyle>
            <a:lvl1pPr marL="173736" indent="-173736" algn="l" defTabSz="228600" rtl="0" eaLnBrk="1" latinLnBrk="0" hangingPunct="1">
              <a:lnSpc>
                <a:spcPts val="3000"/>
              </a:lnSpc>
              <a:spcBef>
                <a:spcPts val="0"/>
              </a:spcBef>
              <a:spcAft>
                <a:spcPts val="300"/>
              </a:spcAft>
              <a:buClr>
                <a:schemeClr val="accent1"/>
              </a:buClr>
              <a:buFont typeface="Wingdings" panose="05000000000000000000" pitchFamily="2" charset="2"/>
              <a:buChar char="§"/>
              <a:defRPr sz="2400" kern="1200">
                <a:solidFill>
                  <a:schemeClr val="accent6"/>
                </a:solidFill>
                <a:latin typeface="+mn-lt"/>
                <a:ea typeface="+mn-ea"/>
                <a:cs typeface="+mn-cs"/>
              </a:defRPr>
            </a:lvl1pPr>
            <a:lvl2pPr marL="457200" indent="-228600" algn="l" defTabSz="228600" rtl="0" eaLnBrk="1" latinLnBrk="0" hangingPunct="1">
              <a:lnSpc>
                <a:spcPts val="2400"/>
              </a:lnSpc>
              <a:spcBef>
                <a:spcPts val="0"/>
              </a:spcBef>
              <a:spcAft>
                <a:spcPts val="300"/>
              </a:spcAft>
              <a:buClr>
                <a:schemeClr val="accent6"/>
              </a:buClr>
              <a:buFont typeface="Arial" panose="020B0604020202020204" pitchFamily="34" charset="0"/>
              <a:buChar char="–"/>
              <a:tabLst/>
              <a:defRPr sz="1800" kern="1200">
                <a:solidFill>
                  <a:schemeClr val="accent6"/>
                </a:solidFill>
                <a:latin typeface="+mn-lt"/>
                <a:ea typeface="+mn-ea"/>
                <a:cs typeface="+mn-cs"/>
              </a:defRPr>
            </a:lvl2pPr>
            <a:lvl3pPr marL="630238" indent="-171450" algn="l" defTabSz="228600" rtl="0" eaLnBrk="1" latinLnBrk="0" hangingPunct="1">
              <a:lnSpc>
                <a:spcPts val="2400"/>
              </a:lnSpc>
              <a:spcBef>
                <a:spcPts val="0"/>
              </a:spcBef>
              <a:spcAft>
                <a:spcPts val="300"/>
              </a:spcAft>
              <a:buClr>
                <a:schemeClr val="accent6"/>
              </a:buClr>
              <a:buFont typeface="Wingdings" panose="05000000000000000000" pitchFamily="2" charset="2"/>
              <a:buChar char="§"/>
              <a:tabLst/>
              <a:defRPr sz="1800" kern="1200">
                <a:solidFill>
                  <a:schemeClr val="accent6"/>
                </a:solidFill>
                <a:latin typeface="+mn-lt"/>
                <a:ea typeface="+mn-ea"/>
                <a:cs typeface="+mn-cs"/>
              </a:defRPr>
            </a:lvl3pPr>
            <a:lvl4pPr marL="858838" indent="-228600" algn="l" defTabSz="228600" rtl="0" eaLnBrk="1" latinLnBrk="0" hangingPunct="1">
              <a:lnSpc>
                <a:spcPts val="2400"/>
              </a:lnSpc>
              <a:spcBef>
                <a:spcPts val="0"/>
              </a:spcBef>
              <a:spcAft>
                <a:spcPts val="300"/>
              </a:spcAft>
              <a:buClr>
                <a:schemeClr val="accent6"/>
              </a:buClr>
              <a:buFont typeface="Arial" panose="020B0604020202020204" pitchFamily="34" charset="0"/>
              <a:buChar char="–"/>
              <a:tabLst/>
              <a:defRPr sz="1800" kern="1200">
                <a:solidFill>
                  <a:schemeClr val="accent6"/>
                </a:solidFill>
                <a:latin typeface="+mn-lt"/>
                <a:ea typeface="+mn-ea"/>
                <a:cs typeface="+mn-cs"/>
              </a:defRPr>
            </a:lvl4pPr>
            <a:lvl5pPr marL="1197864" indent="-228600" algn="l" defTabSz="228600" rtl="0" eaLnBrk="1" latinLnBrk="0" hangingPunct="1">
              <a:lnSpc>
                <a:spcPts val="2400"/>
              </a:lnSpc>
              <a:spcBef>
                <a:spcPts val="0"/>
              </a:spcBef>
              <a:buClr>
                <a:schemeClr val="accent6"/>
              </a:buClr>
              <a:buFont typeface="Wingdings" panose="05000000000000000000" pitchFamily="2" charset="2"/>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accent2"/>
                </a:solidFill>
              </a:rPr>
              <a:t>Alignment with local providers </a:t>
            </a:r>
            <a:r>
              <a:rPr lang="en-US" sz="1800" b="1" dirty="0"/>
              <a:t>improves </a:t>
            </a:r>
            <a:r>
              <a:rPr lang="en-US" sz="1800" dirty="0"/>
              <a:t>coordination of care and outcomes</a:t>
            </a:r>
            <a:endParaRPr lang="en-US" sz="1800" dirty="0">
              <a:cs typeface="Arial"/>
            </a:endParaRPr>
          </a:p>
          <a:p>
            <a:r>
              <a:rPr lang="en-US" sz="1800" b="1" dirty="0">
                <a:solidFill>
                  <a:schemeClr val="accent2"/>
                </a:solidFill>
                <a:ea typeface="Calibri" panose="020F0502020204030204" pitchFamily="34" charset="0"/>
              </a:rPr>
              <a:t>Local community partnerships </a:t>
            </a:r>
            <a:r>
              <a:rPr lang="en-US" sz="1800" dirty="0">
                <a:ea typeface="Calibri" panose="020F0502020204030204" pitchFamily="34" charset="0"/>
              </a:rPr>
              <a:t>to connect patients with the right community resources</a:t>
            </a:r>
            <a:endParaRPr lang="en-US" sz="1800" dirty="0">
              <a:ea typeface="Calibri" panose="020F0502020204030204" pitchFamily="34" charset="0"/>
              <a:cs typeface="Arial"/>
            </a:endParaRPr>
          </a:p>
          <a:p>
            <a:r>
              <a:rPr lang="en-US" sz="1800" dirty="0"/>
              <a:t>Personalized meal planning and education from </a:t>
            </a:r>
            <a:r>
              <a:rPr lang="en-US" sz="1800" b="1" dirty="0">
                <a:solidFill>
                  <a:schemeClr val="accent2"/>
                </a:solidFill>
              </a:rPr>
              <a:t>dedicated Strive dieticians</a:t>
            </a:r>
          </a:p>
          <a:p>
            <a:r>
              <a:rPr lang="en-US" sz="1800" b="1" dirty="0">
                <a:solidFill>
                  <a:schemeClr val="accent2"/>
                </a:solidFill>
              </a:rPr>
              <a:t>Interactive and ongoing</a:t>
            </a:r>
            <a:r>
              <a:rPr lang="en-US" sz="1800" dirty="0"/>
              <a:t> patient education </a:t>
            </a:r>
          </a:p>
          <a:p>
            <a:endParaRPr lang="en-US" sz="1800" dirty="0"/>
          </a:p>
          <a:p>
            <a:endParaRPr lang="en-US" sz="2000" dirty="0"/>
          </a:p>
        </p:txBody>
      </p:sp>
      <p:pic>
        <p:nvPicPr>
          <p:cNvPr id="6" name="Picture 5">
            <a:extLst>
              <a:ext uri="{FF2B5EF4-FFF2-40B4-BE49-F238E27FC236}">
                <a16:creationId xmlns:a16="http://schemas.microsoft.com/office/drawing/2014/main" id="{BBC60377-7DF1-4B32-1611-06CA92C0F1CD}"/>
              </a:ext>
            </a:extLst>
          </p:cNvPr>
          <p:cNvPicPr>
            <a:picLocks noChangeAspect="1"/>
          </p:cNvPicPr>
          <p:nvPr/>
        </p:nvPicPr>
        <p:blipFill>
          <a:blip r:embed="rId2"/>
          <a:stretch>
            <a:fillRect/>
          </a:stretch>
        </p:blipFill>
        <p:spPr>
          <a:xfrm>
            <a:off x="501129" y="3571710"/>
            <a:ext cx="8258669" cy="806379"/>
          </a:xfrm>
          <a:prstGeom prst="rect">
            <a:avLst/>
          </a:prstGeom>
        </p:spPr>
      </p:pic>
      <p:sp>
        <p:nvSpPr>
          <p:cNvPr id="7" name="Content Placeholder 3">
            <a:extLst>
              <a:ext uri="{FF2B5EF4-FFF2-40B4-BE49-F238E27FC236}">
                <a16:creationId xmlns:a16="http://schemas.microsoft.com/office/drawing/2014/main" id="{735C9DE7-B4A3-F2CA-79F5-A10BFAA73F55}"/>
              </a:ext>
            </a:extLst>
          </p:cNvPr>
          <p:cNvSpPr txBox="1">
            <a:spLocks/>
          </p:cNvSpPr>
          <p:nvPr/>
        </p:nvSpPr>
        <p:spPr>
          <a:xfrm>
            <a:off x="495300" y="1028702"/>
            <a:ext cx="8441231" cy="445578"/>
          </a:xfrm>
          <a:prstGeom prst="rect">
            <a:avLst/>
          </a:prstGeom>
        </p:spPr>
        <p:txBody>
          <a:bodyPr vert="horz" lIns="0" tIns="0" rIns="0" bIns="0" rtlCol="0" anchor="t" anchorCtr="0">
            <a:noAutofit/>
          </a:bodyPr>
          <a:lstStyle>
            <a:lvl1pPr marL="173736" indent="-173736" algn="l" defTabSz="914400" rtl="0" eaLnBrk="1" latinLnBrk="0" hangingPunct="1">
              <a:lnSpc>
                <a:spcPts val="3000"/>
              </a:lnSpc>
              <a:spcBef>
                <a:spcPts val="0"/>
              </a:spcBef>
              <a:spcAft>
                <a:spcPts val="300"/>
              </a:spcAft>
              <a:buClr>
                <a:schemeClr val="accent1"/>
              </a:buClr>
              <a:buSzPct val="100000"/>
              <a:buFont typeface="Wingdings" panose="05000000000000000000" pitchFamily="2" charset="2"/>
              <a:buChar char="§"/>
              <a:defRPr sz="2400" kern="1200">
                <a:solidFill>
                  <a:schemeClr val="accent6"/>
                </a:solidFill>
                <a:latin typeface="+mn-lt"/>
                <a:ea typeface="+mn-ea"/>
                <a:cs typeface="+mn-cs"/>
              </a:defRPr>
            </a:lvl1pPr>
            <a:lvl2pPr marL="460375" indent="-228600" algn="l" defTabSz="914400" rtl="0" eaLnBrk="1" latinLnBrk="0" hangingPunct="1">
              <a:lnSpc>
                <a:spcPts val="2100"/>
              </a:lnSpc>
              <a:spcBef>
                <a:spcPts val="0"/>
              </a:spcBef>
              <a:spcAft>
                <a:spcPts val="300"/>
              </a:spcAft>
              <a:buClr>
                <a:schemeClr val="accent6"/>
              </a:buClr>
              <a:buFont typeface="Arial" panose="020B0604020202020204" pitchFamily="34" charset="0"/>
              <a:buChar char="–"/>
              <a:tabLst/>
              <a:defRPr sz="1800" kern="1200">
                <a:solidFill>
                  <a:schemeClr val="accent6"/>
                </a:solidFill>
                <a:latin typeface="+mn-lt"/>
                <a:ea typeface="+mn-ea"/>
                <a:cs typeface="+mn-cs"/>
              </a:defRPr>
            </a:lvl2pPr>
            <a:lvl3pPr marL="635000" indent="-174625" algn="l" defTabSz="914400" rtl="0" eaLnBrk="1" latinLnBrk="0" hangingPunct="1">
              <a:lnSpc>
                <a:spcPts val="2100"/>
              </a:lnSpc>
              <a:spcBef>
                <a:spcPts val="0"/>
              </a:spcBef>
              <a:spcAft>
                <a:spcPts val="300"/>
              </a:spcAft>
              <a:buClr>
                <a:schemeClr val="accent6"/>
              </a:buClr>
              <a:buFont typeface="Wingdings" panose="05000000000000000000" pitchFamily="2" charset="2"/>
              <a:buChar char="§"/>
              <a:tabLst/>
              <a:defRPr sz="1800" kern="1200">
                <a:solidFill>
                  <a:schemeClr val="accent6"/>
                </a:solidFill>
                <a:latin typeface="+mn-lt"/>
                <a:ea typeface="+mn-ea"/>
                <a:cs typeface="+mn-cs"/>
              </a:defRPr>
            </a:lvl3pPr>
            <a:lvl4pPr marL="858838" indent="-228600" algn="l" defTabSz="914400" rtl="0" eaLnBrk="1" latinLnBrk="0" hangingPunct="1">
              <a:lnSpc>
                <a:spcPts val="2100"/>
              </a:lnSpc>
              <a:spcBef>
                <a:spcPts val="0"/>
              </a:spcBef>
              <a:spcAft>
                <a:spcPts val="300"/>
              </a:spcAft>
              <a:buClr>
                <a:schemeClr val="accent6"/>
              </a:buClr>
              <a:buFont typeface="Arial" panose="020B0604020202020204" pitchFamily="34" charset="0"/>
              <a:buChar char="–"/>
              <a:tabLst/>
              <a:defRPr sz="1800" kern="1200">
                <a:solidFill>
                  <a:schemeClr val="accent6"/>
                </a:solidFill>
                <a:latin typeface="+mn-lt"/>
                <a:ea typeface="+mn-ea"/>
                <a:cs typeface="+mn-cs"/>
              </a:defRPr>
            </a:lvl4pPr>
            <a:lvl5pPr marL="1095375" indent="-227013" algn="l" defTabSz="914400" rtl="0" eaLnBrk="1" latinLnBrk="0" hangingPunct="1">
              <a:lnSpc>
                <a:spcPts val="2100"/>
              </a:lnSpc>
              <a:spcBef>
                <a:spcPts val="0"/>
              </a:spcBef>
              <a:spcAft>
                <a:spcPts val="300"/>
              </a:spcAft>
              <a:buClr>
                <a:schemeClr val="accent6"/>
              </a:buClr>
              <a:buFont typeface="Wingdings" panose="05000000000000000000" pitchFamily="2" charset="2"/>
              <a:buChar char="§"/>
              <a:tabLst/>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j-lt"/>
              </a:rPr>
              <a:t>24/7 access to a highly specialized and comprehensive</a:t>
            </a:r>
            <a:r>
              <a:rPr lang="en-US" sz="1800" dirty="0">
                <a:solidFill>
                  <a:schemeClr val="accent2"/>
                </a:solidFill>
                <a:latin typeface="+mj-lt"/>
              </a:rPr>
              <a:t> </a:t>
            </a:r>
            <a:r>
              <a:rPr lang="en-US" sz="1800" b="1" dirty="0" err="1">
                <a:solidFill>
                  <a:schemeClr val="accent2"/>
                </a:solidFill>
                <a:latin typeface="+mj-lt"/>
              </a:rPr>
              <a:t>KidneyHero</a:t>
            </a:r>
            <a:r>
              <a:rPr lang="en-US" sz="1800" b="1" baseline="30000" dirty="0" err="1">
                <a:solidFill>
                  <a:schemeClr val="accent2"/>
                </a:solidFill>
                <a:latin typeface="+mj-lt"/>
              </a:rPr>
              <a:t>TM</a:t>
            </a:r>
            <a:r>
              <a:rPr lang="en-US" sz="1800" baseline="30000" dirty="0">
                <a:latin typeface="+mj-lt"/>
              </a:rPr>
              <a:t> </a:t>
            </a:r>
            <a:r>
              <a:rPr lang="en-US" sz="1800" dirty="0">
                <a:latin typeface="+mj-lt"/>
              </a:rPr>
              <a:t>care team </a:t>
            </a:r>
          </a:p>
          <a:p>
            <a:endParaRPr lang="en-US" sz="1800" dirty="0">
              <a:latin typeface="+mj-lt"/>
            </a:endParaRPr>
          </a:p>
          <a:p>
            <a:endParaRPr lang="en-US" sz="2000" dirty="0">
              <a:latin typeface="+mj-lt"/>
            </a:endParaRPr>
          </a:p>
        </p:txBody>
      </p:sp>
      <p:grpSp>
        <p:nvGrpSpPr>
          <p:cNvPr id="8" name="Group 7">
            <a:extLst>
              <a:ext uri="{FF2B5EF4-FFF2-40B4-BE49-F238E27FC236}">
                <a16:creationId xmlns:a16="http://schemas.microsoft.com/office/drawing/2014/main" id="{1CEFA8CD-A970-270D-92B7-3872970300F4}"/>
              </a:ext>
            </a:extLst>
          </p:cNvPr>
          <p:cNvGrpSpPr/>
          <p:nvPr/>
        </p:nvGrpSpPr>
        <p:grpSpPr>
          <a:xfrm>
            <a:off x="1835076" y="1492194"/>
            <a:ext cx="5473848" cy="1818577"/>
            <a:chOff x="2724570" y="1500338"/>
            <a:chExt cx="5473848" cy="1818577"/>
          </a:xfrm>
        </p:grpSpPr>
        <p:sp>
          <p:nvSpPr>
            <p:cNvPr id="9" name="Rounded Rectangle 43">
              <a:extLst>
                <a:ext uri="{FF2B5EF4-FFF2-40B4-BE49-F238E27FC236}">
                  <a16:creationId xmlns:a16="http://schemas.microsoft.com/office/drawing/2014/main" id="{58AF4F77-29C5-FBFB-CA14-74AA68A6269D}"/>
                </a:ext>
              </a:extLst>
            </p:cNvPr>
            <p:cNvSpPr/>
            <p:nvPr/>
          </p:nvSpPr>
          <p:spPr>
            <a:xfrm>
              <a:off x="2826954" y="2953155"/>
              <a:ext cx="1463040" cy="365760"/>
            </a:xfrm>
            <a:prstGeom prst="roundRect">
              <a:avLst>
                <a:gd name="adj" fmla="val 7557"/>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Franklin Gothic Book" panose="020B0503020102020204"/>
              </a:endParaRPr>
            </a:p>
          </p:txBody>
        </p:sp>
        <p:sp>
          <p:nvSpPr>
            <p:cNvPr id="10" name="Rounded Rectangle 43">
              <a:extLst>
                <a:ext uri="{FF2B5EF4-FFF2-40B4-BE49-F238E27FC236}">
                  <a16:creationId xmlns:a16="http://schemas.microsoft.com/office/drawing/2014/main" id="{F96FF580-D76D-CBA2-566C-5506FFF0E2D2}"/>
                </a:ext>
              </a:extLst>
            </p:cNvPr>
            <p:cNvSpPr/>
            <p:nvPr/>
          </p:nvSpPr>
          <p:spPr>
            <a:xfrm>
              <a:off x="6727212" y="2890518"/>
              <a:ext cx="1463040" cy="365760"/>
            </a:xfrm>
            <a:prstGeom prst="roundRect">
              <a:avLst>
                <a:gd name="adj" fmla="val 7557"/>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Franklin Gothic Book" panose="020B0503020102020204"/>
              </a:endParaRPr>
            </a:p>
          </p:txBody>
        </p:sp>
        <p:sp>
          <p:nvSpPr>
            <p:cNvPr id="11" name="Rounded Rectangle 43">
              <a:extLst>
                <a:ext uri="{FF2B5EF4-FFF2-40B4-BE49-F238E27FC236}">
                  <a16:creationId xmlns:a16="http://schemas.microsoft.com/office/drawing/2014/main" id="{869AE745-0109-A397-3972-95F1D3BE8314}"/>
                </a:ext>
              </a:extLst>
            </p:cNvPr>
            <p:cNvSpPr/>
            <p:nvPr/>
          </p:nvSpPr>
          <p:spPr>
            <a:xfrm>
              <a:off x="6735378" y="2317601"/>
              <a:ext cx="1463040" cy="365760"/>
            </a:xfrm>
            <a:prstGeom prst="roundRect">
              <a:avLst>
                <a:gd name="adj" fmla="val 7557"/>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Franklin Gothic Book" panose="020B0503020102020204"/>
              </a:endParaRPr>
            </a:p>
          </p:txBody>
        </p:sp>
        <p:sp>
          <p:nvSpPr>
            <p:cNvPr id="12" name="Rounded Rectangle 43">
              <a:extLst>
                <a:ext uri="{FF2B5EF4-FFF2-40B4-BE49-F238E27FC236}">
                  <a16:creationId xmlns:a16="http://schemas.microsoft.com/office/drawing/2014/main" id="{35D9A19F-3282-C828-DA34-30D215C9D696}"/>
                </a:ext>
              </a:extLst>
            </p:cNvPr>
            <p:cNvSpPr/>
            <p:nvPr/>
          </p:nvSpPr>
          <p:spPr>
            <a:xfrm>
              <a:off x="6732421" y="1502421"/>
              <a:ext cx="1463040" cy="365760"/>
            </a:xfrm>
            <a:prstGeom prst="roundRect">
              <a:avLst>
                <a:gd name="adj" fmla="val 7557"/>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Franklin Gothic Book" panose="020B0503020102020204"/>
              </a:endParaRPr>
            </a:p>
          </p:txBody>
        </p:sp>
        <p:sp>
          <p:nvSpPr>
            <p:cNvPr id="13" name="Rounded Rectangle 43">
              <a:extLst>
                <a:ext uri="{FF2B5EF4-FFF2-40B4-BE49-F238E27FC236}">
                  <a16:creationId xmlns:a16="http://schemas.microsoft.com/office/drawing/2014/main" id="{345AD8BA-912D-C960-665D-2602FEC09566}"/>
                </a:ext>
              </a:extLst>
            </p:cNvPr>
            <p:cNvSpPr/>
            <p:nvPr/>
          </p:nvSpPr>
          <p:spPr>
            <a:xfrm>
              <a:off x="2799305" y="2294571"/>
              <a:ext cx="1463040" cy="365760"/>
            </a:xfrm>
            <a:prstGeom prst="roundRect">
              <a:avLst>
                <a:gd name="adj" fmla="val 7557"/>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Franklin Gothic Book" panose="020B0503020102020204"/>
              </a:endParaRPr>
            </a:p>
          </p:txBody>
        </p:sp>
        <p:sp>
          <p:nvSpPr>
            <p:cNvPr id="14" name="Rectangle 13">
              <a:extLst>
                <a:ext uri="{FF2B5EF4-FFF2-40B4-BE49-F238E27FC236}">
                  <a16:creationId xmlns:a16="http://schemas.microsoft.com/office/drawing/2014/main" id="{AD00824D-F0BF-F8FB-7501-8CE0FDB7576F}"/>
                </a:ext>
              </a:extLst>
            </p:cNvPr>
            <p:cNvSpPr/>
            <p:nvPr/>
          </p:nvSpPr>
          <p:spPr>
            <a:xfrm>
              <a:off x="6983715" y="1569885"/>
              <a:ext cx="960452" cy="230832"/>
            </a:xfrm>
            <a:prstGeom prst="rect">
              <a:avLst/>
            </a:prstGeom>
          </p:spPr>
          <p:txBody>
            <a:bodyPr wrap="square" lIns="68580" tIns="34290" rIns="68580" bIns="34290" anchor="t">
              <a:spAutoFit/>
            </a:bodyPr>
            <a:lstStyle/>
            <a:p>
              <a:pPr defTabSz="685800">
                <a:defRPr/>
              </a:pPr>
              <a:r>
                <a:rPr lang="en-US" sz="1050">
                  <a:solidFill>
                    <a:schemeClr val="accent2"/>
                  </a:solidFill>
                  <a:latin typeface="Franklin Gothic Demi Cond" panose="020B0603020102020204" pitchFamily="34" charset="0"/>
                </a:rPr>
                <a:t>PROGRAM RNs</a:t>
              </a:r>
            </a:p>
          </p:txBody>
        </p:sp>
        <p:sp>
          <p:nvSpPr>
            <p:cNvPr id="15" name="Rectangle 14">
              <a:extLst>
                <a:ext uri="{FF2B5EF4-FFF2-40B4-BE49-F238E27FC236}">
                  <a16:creationId xmlns:a16="http://schemas.microsoft.com/office/drawing/2014/main" id="{B0083FCE-D3B7-07F6-0187-BF77297861B3}"/>
                </a:ext>
              </a:extLst>
            </p:cNvPr>
            <p:cNvSpPr/>
            <p:nvPr/>
          </p:nvSpPr>
          <p:spPr>
            <a:xfrm>
              <a:off x="6944159" y="2373523"/>
              <a:ext cx="1045479" cy="253916"/>
            </a:xfrm>
            <a:prstGeom prst="rect">
              <a:avLst/>
            </a:prstGeom>
          </p:spPr>
          <p:txBody>
            <a:bodyPr wrap="none">
              <a:spAutoFit/>
            </a:bodyPr>
            <a:lstStyle/>
            <a:p>
              <a:pPr defTabSz="685800">
                <a:defRPr/>
              </a:pPr>
              <a:r>
                <a:rPr lang="en-US" sz="1050">
                  <a:solidFill>
                    <a:schemeClr val="accent2"/>
                  </a:solidFill>
                  <a:latin typeface="Franklin Gothic Demi Cond" panose="020B0603020102020204" pitchFamily="34" charset="0"/>
                </a:rPr>
                <a:t>SOCIAL WORKER</a:t>
              </a:r>
            </a:p>
          </p:txBody>
        </p:sp>
        <p:sp>
          <p:nvSpPr>
            <p:cNvPr id="16" name="Rectangle 15">
              <a:extLst>
                <a:ext uri="{FF2B5EF4-FFF2-40B4-BE49-F238E27FC236}">
                  <a16:creationId xmlns:a16="http://schemas.microsoft.com/office/drawing/2014/main" id="{F673A3B9-1E8F-DCDD-7311-AA70794DCD12}"/>
                </a:ext>
              </a:extLst>
            </p:cNvPr>
            <p:cNvSpPr/>
            <p:nvPr/>
          </p:nvSpPr>
          <p:spPr>
            <a:xfrm>
              <a:off x="7080239" y="2946440"/>
              <a:ext cx="756986" cy="253916"/>
            </a:xfrm>
            <a:prstGeom prst="rect">
              <a:avLst/>
            </a:prstGeom>
          </p:spPr>
          <p:txBody>
            <a:bodyPr wrap="square">
              <a:spAutoFit/>
            </a:bodyPr>
            <a:lstStyle/>
            <a:p>
              <a:pPr defTabSz="685800">
                <a:defRPr/>
              </a:pPr>
              <a:r>
                <a:rPr lang="en-US" sz="1050">
                  <a:solidFill>
                    <a:schemeClr val="accent2"/>
                  </a:solidFill>
                  <a:latin typeface="Franklin Gothic Demi Cond" panose="020B0603020102020204" pitchFamily="34" charset="0"/>
                </a:rPr>
                <a:t>DIETICIAN</a:t>
              </a:r>
            </a:p>
          </p:txBody>
        </p:sp>
        <p:cxnSp>
          <p:nvCxnSpPr>
            <p:cNvPr id="17" name="Straight Connector 16">
              <a:extLst>
                <a:ext uri="{FF2B5EF4-FFF2-40B4-BE49-F238E27FC236}">
                  <a16:creationId xmlns:a16="http://schemas.microsoft.com/office/drawing/2014/main" id="{338C16F8-FA90-6613-51D3-9121F48FFA9A}"/>
                </a:ext>
              </a:extLst>
            </p:cNvPr>
            <p:cNvCxnSpPr>
              <a:cxnSpLocks/>
            </p:cNvCxnSpPr>
            <p:nvPr/>
          </p:nvCxnSpPr>
          <p:spPr>
            <a:xfrm>
              <a:off x="4757678" y="1663746"/>
              <a:ext cx="50542" cy="1112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F4B4A2-E51D-460D-B561-EF1993079F8F}"/>
                </a:ext>
              </a:extLst>
            </p:cNvPr>
            <p:cNvCxnSpPr>
              <a:cxnSpLocks/>
              <a:endCxn id="23" idx="3"/>
            </p:cNvCxnSpPr>
            <p:nvPr/>
          </p:nvCxnSpPr>
          <p:spPr>
            <a:xfrm flipH="1" flipV="1">
              <a:off x="6487820" y="2340084"/>
              <a:ext cx="247558" cy="8332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7E69216-C96D-6F6B-5BA7-AAEACF38468D}"/>
                </a:ext>
              </a:extLst>
            </p:cNvPr>
            <p:cNvSpPr txBox="1"/>
            <p:nvPr/>
          </p:nvSpPr>
          <p:spPr>
            <a:xfrm>
              <a:off x="4766693" y="2142982"/>
              <a:ext cx="1524092" cy="646331"/>
            </a:xfrm>
            <a:prstGeom prst="rect">
              <a:avLst/>
            </a:prstGeom>
            <a:noFill/>
          </p:spPr>
          <p:txBody>
            <a:bodyPr wrap="square" anchor="ctr">
              <a:spAutoFit/>
            </a:bodyPr>
            <a:lstStyle/>
            <a:p>
              <a:pPr algn="ctr" defTabSz="685800">
                <a:defRPr/>
              </a:pPr>
              <a:r>
                <a:rPr lang="en-US" sz="1200" dirty="0" err="1">
                  <a:solidFill>
                    <a:schemeClr val="accent2"/>
                  </a:solidFill>
                  <a:latin typeface="Franklin Gothic Demi" panose="020B0703020102020204" pitchFamily="34" charset="0"/>
                </a:rPr>
                <a:t>KidneyHeroes</a:t>
              </a:r>
              <a:r>
                <a:rPr lang="en-US" sz="1200" baseline="30000" dirty="0" err="1">
                  <a:solidFill>
                    <a:schemeClr val="accent2"/>
                  </a:solidFill>
                  <a:latin typeface="Franklin Gothic Demi" panose="020B0703020102020204" pitchFamily="34" charset="0"/>
                </a:rPr>
                <a:t>TM</a:t>
              </a:r>
              <a:r>
                <a:rPr lang="en-US" sz="1200" dirty="0">
                  <a:solidFill>
                    <a:schemeClr val="accent2"/>
                  </a:solidFill>
                  <a:latin typeface="Franklin Gothic Demi" panose="020B0703020102020204" pitchFamily="34" charset="0"/>
                </a:rPr>
                <a:t> Care for Patients, Not Just Kidneys</a:t>
              </a:r>
            </a:p>
          </p:txBody>
        </p:sp>
        <p:sp>
          <p:nvSpPr>
            <p:cNvPr id="20" name="Oval 19">
              <a:extLst>
                <a:ext uri="{FF2B5EF4-FFF2-40B4-BE49-F238E27FC236}">
                  <a16:creationId xmlns:a16="http://schemas.microsoft.com/office/drawing/2014/main" id="{E85878F1-94A3-E22B-A6AB-92007F394700}"/>
                </a:ext>
              </a:extLst>
            </p:cNvPr>
            <p:cNvSpPr/>
            <p:nvPr/>
          </p:nvSpPr>
          <p:spPr>
            <a:xfrm>
              <a:off x="4711394" y="1629191"/>
              <a:ext cx="1634691" cy="1673913"/>
            </a:xfrm>
            <a:prstGeom prst="ellipse">
              <a:avLst/>
            </a:prstGeom>
            <a:noFill/>
            <a:ln w="285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endParaRPr lang="en-US" sz="1350" b="1">
                <a:solidFill>
                  <a:srgbClr val="000000"/>
                </a:solidFill>
                <a:latin typeface="Franklin Gothic Book" panose="020B0503020102020204"/>
              </a:endParaRPr>
            </a:p>
          </p:txBody>
        </p:sp>
        <p:pic>
          <p:nvPicPr>
            <p:cNvPr id="21" name="Picture 20">
              <a:extLst>
                <a:ext uri="{FF2B5EF4-FFF2-40B4-BE49-F238E27FC236}">
                  <a16:creationId xmlns:a16="http://schemas.microsoft.com/office/drawing/2014/main" id="{62F31524-AFD1-B848-FB95-7011D999C979}"/>
                </a:ext>
              </a:extLst>
            </p:cNvPr>
            <p:cNvPicPr>
              <a:picLocks noChangeAspect="1"/>
            </p:cNvPicPr>
            <p:nvPr/>
          </p:nvPicPr>
          <p:blipFill>
            <a:blip r:embed="rId3"/>
            <a:stretch>
              <a:fillRect/>
            </a:stretch>
          </p:blipFill>
          <p:spPr>
            <a:xfrm>
              <a:off x="5998678" y="2740233"/>
              <a:ext cx="304348" cy="345977"/>
            </a:xfrm>
            <a:prstGeom prst="rect">
              <a:avLst/>
            </a:prstGeom>
            <a:solidFill>
              <a:schemeClr val="bg1"/>
            </a:solidFill>
          </p:spPr>
        </p:pic>
        <p:sp>
          <p:nvSpPr>
            <p:cNvPr id="22" name="Oval 21">
              <a:extLst>
                <a:ext uri="{FF2B5EF4-FFF2-40B4-BE49-F238E27FC236}">
                  <a16:creationId xmlns:a16="http://schemas.microsoft.com/office/drawing/2014/main" id="{2E9D324C-6322-2109-56E2-B5D43484A285}"/>
                </a:ext>
              </a:extLst>
            </p:cNvPr>
            <p:cNvSpPr/>
            <p:nvPr/>
          </p:nvSpPr>
          <p:spPr>
            <a:xfrm>
              <a:off x="5637441" y="1500338"/>
              <a:ext cx="431964" cy="5186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Franklin Gothic Book" panose="020B0503020102020204"/>
              </a:endParaRPr>
            </a:p>
          </p:txBody>
        </p:sp>
        <p:pic>
          <p:nvPicPr>
            <p:cNvPr id="23" name="Picture 22">
              <a:extLst>
                <a:ext uri="{FF2B5EF4-FFF2-40B4-BE49-F238E27FC236}">
                  <a16:creationId xmlns:a16="http://schemas.microsoft.com/office/drawing/2014/main" id="{F165A8E5-9BCA-D703-8E64-74FACDDED937}"/>
                </a:ext>
              </a:extLst>
            </p:cNvPr>
            <p:cNvPicPr>
              <a:picLocks noChangeAspect="1"/>
            </p:cNvPicPr>
            <p:nvPr/>
          </p:nvPicPr>
          <p:blipFill>
            <a:blip r:embed="rId4"/>
            <a:stretch>
              <a:fillRect/>
            </a:stretch>
          </p:blipFill>
          <p:spPr>
            <a:xfrm>
              <a:off x="6183472" y="2165281"/>
              <a:ext cx="304348" cy="349606"/>
            </a:xfrm>
            <a:prstGeom prst="rect">
              <a:avLst/>
            </a:prstGeom>
            <a:solidFill>
              <a:schemeClr val="bg1"/>
            </a:solidFill>
          </p:spPr>
        </p:pic>
        <p:pic>
          <p:nvPicPr>
            <p:cNvPr id="24" name="Picture 23">
              <a:extLst>
                <a:ext uri="{FF2B5EF4-FFF2-40B4-BE49-F238E27FC236}">
                  <a16:creationId xmlns:a16="http://schemas.microsoft.com/office/drawing/2014/main" id="{07670D64-AF29-4C75-F8BA-2717A8B46CD0}"/>
                </a:ext>
              </a:extLst>
            </p:cNvPr>
            <p:cNvPicPr>
              <a:picLocks noChangeAspect="1"/>
            </p:cNvPicPr>
            <p:nvPr/>
          </p:nvPicPr>
          <p:blipFill>
            <a:blip r:embed="rId5"/>
            <a:stretch>
              <a:fillRect/>
            </a:stretch>
          </p:blipFill>
          <p:spPr>
            <a:xfrm>
              <a:off x="4758691" y="2888030"/>
              <a:ext cx="228261" cy="334090"/>
            </a:xfrm>
            <a:prstGeom prst="rect">
              <a:avLst/>
            </a:prstGeom>
            <a:solidFill>
              <a:schemeClr val="bg1"/>
            </a:solidFill>
          </p:spPr>
        </p:pic>
        <p:pic>
          <p:nvPicPr>
            <p:cNvPr id="25" name="Picture 24">
              <a:extLst>
                <a:ext uri="{FF2B5EF4-FFF2-40B4-BE49-F238E27FC236}">
                  <a16:creationId xmlns:a16="http://schemas.microsoft.com/office/drawing/2014/main" id="{65B1FFC3-B381-1AFE-1304-227E1403C819}"/>
                </a:ext>
              </a:extLst>
            </p:cNvPr>
            <p:cNvPicPr>
              <a:picLocks noChangeAspect="1"/>
            </p:cNvPicPr>
            <p:nvPr/>
          </p:nvPicPr>
          <p:blipFill>
            <a:blip r:embed="rId6"/>
            <a:stretch>
              <a:fillRect/>
            </a:stretch>
          </p:blipFill>
          <p:spPr>
            <a:xfrm>
              <a:off x="4718550" y="1592314"/>
              <a:ext cx="304348" cy="275729"/>
            </a:xfrm>
            <a:prstGeom prst="rect">
              <a:avLst/>
            </a:prstGeom>
            <a:solidFill>
              <a:schemeClr val="bg1"/>
            </a:solidFill>
          </p:spPr>
        </p:pic>
        <p:pic>
          <p:nvPicPr>
            <p:cNvPr id="26" name="Picture 25">
              <a:extLst>
                <a:ext uri="{FF2B5EF4-FFF2-40B4-BE49-F238E27FC236}">
                  <a16:creationId xmlns:a16="http://schemas.microsoft.com/office/drawing/2014/main" id="{38D51FCD-6A85-54ED-EEC5-45C99145F419}"/>
                </a:ext>
              </a:extLst>
            </p:cNvPr>
            <p:cNvPicPr>
              <a:picLocks noChangeAspect="1"/>
            </p:cNvPicPr>
            <p:nvPr/>
          </p:nvPicPr>
          <p:blipFill>
            <a:blip r:embed="rId7"/>
            <a:stretch>
              <a:fillRect/>
            </a:stretch>
          </p:blipFill>
          <p:spPr>
            <a:xfrm>
              <a:off x="4509170" y="2237777"/>
              <a:ext cx="380434" cy="252906"/>
            </a:xfrm>
            <a:prstGeom prst="rect">
              <a:avLst/>
            </a:prstGeom>
            <a:solidFill>
              <a:schemeClr val="bg1"/>
            </a:solidFill>
          </p:spPr>
        </p:pic>
        <p:sp>
          <p:nvSpPr>
            <p:cNvPr id="27" name="Rectangle 26">
              <a:extLst>
                <a:ext uri="{FF2B5EF4-FFF2-40B4-BE49-F238E27FC236}">
                  <a16:creationId xmlns:a16="http://schemas.microsoft.com/office/drawing/2014/main" id="{85712E76-8EFA-FC92-82EC-FEFD1874FE69}"/>
                </a:ext>
              </a:extLst>
            </p:cNvPr>
            <p:cNvSpPr/>
            <p:nvPr/>
          </p:nvSpPr>
          <p:spPr>
            <a:xfrm>
              <a:off x="2932745" y="2350493"/>
              <a:ext cx="1196161" cy="253916"/>
            </a:xfrm>
            <a:prstGeom prst="rect">
              <a:avLst/>
            </a:prstGeom>
          </p:spPr>
          <p:txBody>
            <a:bodyPr wrap="none">
              <a:spAutoFit/>
            </a:bodyPr>
            <a:lstStyle/>
            <a:p>
              <a:pPr defTabSz="685800">
                <a:defRPr/>
              </a:pPr>
              <a:r>
                <a:rPr lang="en-US" sz="1050">
                  <a:solidFill>
                    <a:schemeClr val="accent2"/>
                  </a:solidFill>
                  <a:latin typeface="Franklin Gothic Demi Cond" panose="020B0603020102020204" pitchFamily="34" charset="0"/>
                </a:rPr>
                <a:t>RN CARE MANAGER</a:t>
              </a:r>
            </a:p>
          </p:txBody>
        </p:sp>
        <p:sp>
          <p:nvSpPr>
            <p:cNvPr id="28" name="Rounded Rectangle 43">
              <a:extLst>
                <a:ext uri="{FF2B5EF4-FFF2-40B4-BE49-F238E27FC236}">
                  <a16:creationId xmlns:a16="http://schemas.microsoft.com/office/drawing/2014/main" id="{20821E19-F6B8-5BCB-D591-E0DD9628F462}"/>
                </a:ext>
              </a:extLst>
            </p:cNvPr>
            <p:cNvSpPr/>
            <p:nvPr/>
          </p:nvSpPr>
          <p:spPr>
            <a:xfrm>
              <a:off x="2792487" y="1539085"/>
              <a:ext cx="1463040" cy="365760"/>
            </a:xfrm>
            <a:prstGeom prst="roundRect">
              <a:avLst>
                <a:gd name="adj" fmla="val 7557"/>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Franklin Gothic Book" panose="020B0503020102020204"/>
              </a:endParaRPr>
            </a:p>
          </p:txBody>
        </p:sp>
        <p:sp>
          <p:nvSpPr>
            <p:cNvPr id="29" name="Rectangle 28">
              <a:extLst>
                <a:ext uri="{FF2B5EF4-FFF2-40B4-BE49-F238E27FC236}">
                  <a16:creationId xmlns:a16="http://schemas.microsoft.com/office/drawing/2014/main" id="{B10ECE5D-FD5D-8420-FF64-793F64B0057B}"/>
                </a:ext>
              </a:extLst>
            </p:cNvPr>
            <p:cNvSpPr/>
            <p:nvPr/>
          </p:nvSpPr>
          <p:spPr>
            <a:xfrm>
              <a:off x="3007680" y="1595007"/>
              <a:ext cx="1032655" cy="253916"/>
            </a:xfrm>
            <a:prstGeom prst="rect">
              <a:avLst/>
            </a:prstGeom>
          </p:spPr>
          <p:txBody>
            <a:bodyPr wrap="none">
              <a:spAutoFit/>
            </a:bodyPr>
            <a:lstStyle/>
            <a:p>
              <a:pPr defTabSz="685800">
                <a:defRPr/>
              </a:pPr>
              <a:r>
                <a:rPr lang="en-US" sz="1050" dirty="0">
                  <a:solidFill>
                    <a:schemeClr val="accent2"/>
                  </a:solidFill>
                  <a:latin typeface="Franklin Gothic Demi Cond" panose="020B0603020102020204" pitchFamily="34" charset="0"/>
                </a:rPr>
                <a:t>SPECIALIZED NP</a:t>
              </a:r>
            </a:p>
          </p:txBody>
        </p:sp>
        <p:cxnSp>
          <p:nvCxnSpPr>
            <p:cNvPr id="30" name="Straight Connector 29">
              <a:extLst>
                <a:ext uri="{FF2B5EF4-FFF2-40B4-BE49-F238E27FC236}">
                  <a16:creationId xmlns:a16="http://schemas.microsoft.com/office/drawing/2014/main" id="{98FA8236-879E-4774-37C5-4877A9ACE189}"/>
                </a:ext>
              </a:extLst>
            </p:cNvPr>
            <p:cNvCxnSpPr>
              <a:cxnSpLocks/>
              <a:stCxn id="21" idx="3"/>
            </p:cNvCxnSpPr>
            <p:nvPr/>
          </p:nvCxnSpPr>
          <p:spPr>
            <a:xfrm>
              <a:off x="6303026" y="2913222"/>
              <a:ext cx="424186" cy="24754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998C6EF-8B57-CD57-A883-0C37853692DB}"/>
                </a:ext>
              </a:extLst>
            </p:cNvPr>
            <p:cNvCxnSpPr>
              <a:cxnSpLocks/>
              <a:stCxn id="22" idx="6"/>
            </p:cNvCxnSpPr>
            <p:nvPr/>
          </p:nvCxnSpPr>
          <p:spPr>
            <a:xfrm flipV="1">
              <a:off x="6069405" y="1691174"/>
              <a:ext cx="666668" cy="685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5DDA41C7-DD59-D38A-3A7A-9B08729197AA}"/>
                </a:ext>
              </a:extLst>
            </p:cNvPr>
            <p:cNvSpPr/>
            <p:nvPr/>
          </p:nvSpPr>
          <p:spPr>
            <a:xfrm>
              <a:off x="2724570" y="3013500"/>
              <a:ext cx="1544106" cy="25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spcAft>
                  <a:spcPts val="1200"/>
                </a:spcAft>
                <a:defRPr/>
              </a:pPr>
              <a:endParaRPr lang="en-US" sz="750">
                <a:solidFill>
                  <a:srgbClr val="3C3D3F"/>
                </a:solidFill>
                <a:latin typeface="Franklin Gothic Book" panose="020B0503020102020204"/>
              </a:endParaRPr>
            </a:p>
          </p:txBody>
        </p:sp>
        <p:sp>
          <p:nvSpPr>
            <p:cNvPr id="33" name="Rectangle 32">
              <a:extLst>
                <a:ext uri="{FF2B5EF4-FFF2-40B4-BE49-F238E27FC236}">
                  <a16:creationId xmlns:a16="http://schemas.microsoft.com/office/drawing/2014/main" id="{7C069905-0CB8-6606-F963-E870E342E39D}"/>
                </a:ext>
              </a:extLst>
            </p:cNvPr>
            <p:cNvSpPr/>
            <p:nvPr/>
          </p:nvSpPr>
          <p:spPr>
            <a:xfrm>
              <a:off x="2910016" y="3009077"/>
              <a:ext cx="1247457" cy="253916"/>
            </a:xfrm>
            <a:prstGeom prst="rect">
              <a:avLst/>
            </a:prstGeom>
          </p:spPr>
          <p:txBody>
            <a:bodyPr wrap="none">
              <a:spAutoFit/>
            </a:bodyPr>
            <a:lstStyle/>
            <a:p>
              <a:pPr defTabSz="685800">
                <a:defRPr/>
              </a:pPr>
              <a:r>
                <a:rPr lang="en-US" sz="1050" dirty="0">
                  <a:solidFill>
                    <a:schemeClr val="accent2"/>
                  </a:solidFill>
                  <a:latin typeface="Franklin Gothic Demi Cond" panose="020B0603020102020204" pitchFamily="34" charset="0"/>
                </a:rPr>
                <a:t>CARE COORDINATOR</a:t>
              </a:r>
            </a:p>
          </p:txBody>
        </p:sp>
        <p:pic>
          <p:nvPicPr>
            <p:cNvPr id="34" name="Picture 33">
              <a:extLst>
                <a:ext uri="{FF2B5EF4-FFF2-40B4-BE49-F238E27FC236}">
                  <a16:creationId xmlns:a16="http://schemas.microsoft.com/office/drawing/2014/main" id="{8787F5A5-F8C6-D5A1-2B6D-AD44504B3D17}"/>
                </a:ext>
              </a:extLst>
            </p:cNvPr>
            <p:cNvPicPr>
              <a:picLocks noChangeAspect="1"/>
            </p:cNvPicPr>
            <p:nvPr/>
          </p:nvPicPr>
          <p:blipFill>
            <a:blip r:embed="rId8"/>
            <a:stretch>
              <a:fillRect/>
            </a:stretch>
          </p:blipFill>
          <p:spPr>
            <a:xfrm>
              <a:off x="5715993" y="1571422"/>
              <a:ext cx="304348" cy="366468"/>
            </a:xfrm>
            <a:prstGeom prst="rect">
              <a:avLst/>
            </a:prstGeom>
          </p:spPr>
        </p:pic>
        <p:cxnSp>
          <p:nvCxnSpPr>
            <p:cNvPr id="35" name="Straight Connector 34">
              <a:extLst>
                <a:ext uri="{FF2B5EF4-FFF2-40B4-BE49-F238E27FC236}">
                  <a16:creationId xmlns:a16="http://schemas.microsoft.com/office/drawing/2014/main" id="{BAAE7ABB-29EB-9295-3707-E5D9B96D8EB2}"/>
                </a:ext>
              </a:extLst>
            </p:cNvPr>
            <p:cNvCxnSpPr>
              <a:cxnSpLocks/>
              <a:stCxn id="32" idx="3"/>
              <a:endCxn id="24" idx="1"/>
            </p:cNvCxnSpPr>
            <p:nvPr/>
          </p:nvCxnSpPr>
          <p:spPr>
            <a:xfrm flipV="1">
              <a:off x="4268676" y="3055075"/>
              <a:ext cx="490015" cy="856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AFE2248-3B90-B65C-A5AA-F665FD941936}"/>
                </a:ext>
              </a:extLst>
            </p:cNvPr>
            <p:cNvCxnSpPr>
              <a:cxnSpLocks/>
              <a:endCxn id="26" idx="1"/>
            </p:cNvCxnSpPr>
            <p:nvPr/>
          </p:nvCxnSpPr>
          <p:spPr>
            <a:xfrm flipV="1">
              <a:off x="4289994" y="2364230"/>
              <a:ext cx="219176" cy="7308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1294E13-E840-6476-A5F6-73A7873B389A}"/>
                </a:ext>
              </a:extLst>
            </p:cNvPr>
            <p:cNvCxnSpPr>
              <a:cxnSpLocks/>
              <a:endCxn id="25" idx="1"/>
            </p:cNvCxnSpPr>
            <p:nvPr/>
          </p:nvCxnSpPr>
          <p:spPr>
            <a:xfrm>
              <a:off x="4276998" y="1730178"/>
              <a:ext cx="441552"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07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849B-6C5D-4CA8-9671-871BB567116B}"/>
              </a:ext>
            </a:extLst>
          </p:cNvPr>
          <p:cNvSpPr>
            <a:spLocks noGrp="1"/>
          </p:cNvSpPr>
          <p:nvPr>
            <p:ph type="title"/>
          </p:nvPr>
        </p:nvSpPr>
        <p:spPr/>
        <p:txBody>
          <a:bodyPr/>
          <a:lstStyle/>
          <a:p>
            <a:r>
              <a:rPr lang="en-US" dirty="0"/>
              <a:t>Introducing Strive Health: </a:t>
            </a:r>
            <a:r>
              <a:rPr lang="en-US" dirty="0">
                <a:solidFill>
                  <a:schemeClr val="accent2"/>
                </a:solidFill>
              </a:rPr>
              <a:t>Important Details</a:t>
            </a:r>
          </a:p>
        </p:txBody>
      </p:sp>
      <p:sp>
        <p:nvSpPr>
          <p:cNvPr id="3" name="Slide Number Placeholder 2">
            <a:extLst>
              <a:ext uri="{FF2B5EF4-FFF2-40B4-BE49-F238E27FC236}">
                <a16:creationId xmlns:a16="http://schemas.microsoft.com/office/drawing/2014/main" id="{E2F2473D-9F94-75B6-A96D-1359C3C775A2}"/>
              </a:ext>
            </a:extLst>
          </p:cNvPr>
          <p:cNvSpPr>
            <a:spLocks noGrp="1"/>
          </p:cNvSpPr>
          <p:nvPr>
            <p:ph type="sldNum" sz="quarter" idx="4"/>
          </p:nvPr>
        </p:nvSpPr>
        <p:spPr>
          <a:xfrm>
            <a:off x="457200" y="6483096"/>
            <a:ext cx="2057400" cy="228600"/>
          </a:xfrm>
          <a:prstGeom prst="rect">
            <a:avLst/>
          </a:prstGeom>
        </p:spPr>
        <p:txBody>
          <a:bodyPr vert="horz" lIns="0" tIns="0" rIns="0" bIns="0" rtlCol="0" anchor="ctr" anchorCtr="0"/>
          <a:lstStyle>
            <a:defPPr>
              <a:defRPr lang="en-US"/>
            </a:defPPr>
            <a:lvl1pPr marL="0" algn="l" defTabSz="914400" rtl="0" eaLnBrk="1" latinLnBrk="0" hangingPunct="1">
              <a:defRPr sz="750" kern="1200">
                <a:solidFill>
                  <a:schemeClr val="bg2">
                    <a:lumMod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1578E0-2CDA-4022-8976-438C1A7918DA}" type="slidenum">
              <a:rPr lang="en-US" smtClean="0"/>
              <a:pPr/>
              <a:t>14</a:t>
            </a:fld>
            <a:endParaRPr lang="en-US" dirty="0"/>
          </a:p>
        </p:txBody>
      </p:sp>
      <p:sp>
        <p:nvSpPr>
          <p:cNvPr id="4" name="Text Placeholder 3">
            <a:extLst>
              <a:ext uri="{FF2B5EF4-FFF2-40B4-BE49-F238E27FC236}">
                <a16:creationId xmlns:a16="http://schemas.microsoft.com/office/drawing/2014/main" id="{872CC391-4FA5-6A76-14F8-43861A6E8ADC}"/>
              </a:ext>
            </a:extLst>
          </p:cNvPr>
          <p:cNvSpPr>
            <a:spLocks noGrp="1"/>
          </p:cNvSpPr>
          <p:nvPr>
            <p:ph type="body" sz="quarter" idx="11"/>
          </p:nvPr>
        </p:nvSpPr>
        <p:spPr>
          <a:xfrm>
            <a:off x="457200" y="1344168"/>
            <a:ext cx="4114799" cy="4599432"/>
          </a:xfrm>
        </p:spPr>
        <p:txBody>
          <a:bodyPr/>
          <a:lstStyle/>
          <a:p>
            <a:r>
              <a:rPr lang="en-US" sz="1800" dirty="0"/>
              <a:t>Effective 1/1/24 and forward for both new and renewing groups, Strive is a part of our standard clinical offering. </a:t>
            </a:r>
            <a:r>
              <a:rPr lang="en-US" sz="1800" b="1" dirty="0">
                <a:solidFill>
                  <a:schemeClr val="accent2"/>
                </a:solidFill>
              </a:rPr>
              <a:t>ASO groups must decline coverage if they do not want the programs.</a:t>
            </a:r>
          </a:p>
          <a:p>
            <a:endParaRPr lang="en-US" sz="1800" dirty="0"/>
          </a:p>
          <a:p>
            <a:r>
              <a:rPr lang="en-US" sz="1800" dirty="0"/>
              <a:t>Program cost is </a:t>
            </a:r>
            <a:r>
              <a:rPr lang="en-US" sz="1800" b="1" dirty="0">
                <a:solidFill>
                  <a:schemeClr val="accent2"/>
                </a:solidFill>
              </a:rPr>
              <a:t>$200-400 per engaged member per month </a:t>
            </a:r>
            <a:r>
              <a:rPr lang="en-US" sz="1800" dirty="0"/>
              <a:t>(range is based on CKD stages 3-5 &amp; ESRD)</a:t>
            </a:r>
          </a:p>
          <a:p>
            <a:endParaRPr lang="en-US" dirty="0"/>
          </a:p>
        </p:txBody>
      </p:sp>
      <p:pic>
        <p:nvPicPr>
          <p:cNvPr id="7" name="Picture 6">
            <a:extLst>
              <a:ext uri="{FF2B5EF4-FFF2-40B4-BE49-F238E27FC236}">
                <a16:creationId xmlns:a16="http://schemas.microsoft.com/office/drawing/2014/main" id="{54BC1693-CD41-6B3F-1F9A-D9B8D30C8B44}"/>
              </a:ext>
            </a:extLst>
          </p:cNvPr>
          <p:cNvPicPr>
            <a:picLocks noChangeAspect="1"/>
          </p:cNvPicPr>
          <p:nvPr/>
        </p:nvPicPr>
        <p:blipFill>
          <a:blip r:embed="rId3"/>
          <a:stretch>
            <a:fillRect/>
          </a:stretch>
        </p:blipFill>
        <p:spPr>
          <a:xfrm>
            <a:off x="5229225" y="1344168"/>
            <a:ext cx="3457575" cy="4415518"/>
          </a:xfrm>
          <a:prstGeom prst="rect">
            <a:avLst/>
          </a:prstGeom>
        </p:spPr>
      </p:pic>
    </p:spTree>
    <p:extLst>
      <p:ext uri="{BB962C8B-B14F-4D97-AF65-F5344CB8AC3E}">
        <p14:creationId xmlns:p14="http://schemas.microsoft.com/office/powerpoint/2010/main" val="148165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 y="88900"/>
            <a:ext cx="9136982" cy="6663906"/>
          </a:xfrm>
          <a:prstGeom prst="rect">
            <a:avLst/>
          </a:prstGeom>
        </p:spPr>
      </p:pic>
      <p:sp>
        <p:nvSpPr>
          <p:cNvPr id="7" name="Rectangle 6"/>
          <p:cNvSpPr/>
          <p:nvPr/>
        </p:nvSpPr>
        <p:spPr>
          <a:xfrm>
            <a:off x="-1890" y="114300"/>
            <a:ext cx="9144000" cy="6743700"/>
          </a:xfrm>
          <a:prstGeom prst="rect">
            <a:avLst/>
          </a:prstGeom>
          <a:solidFill>
            <a:srgbClr val="18BDA3">
              <a:alpha val="8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b" anchorCtr="0"/>
          <a:lstStyle/>
          <a:p>
            <a:r>
              <a:rPr lang="en-US"/>
              <a:t>Thank You</a:t>
            </a:r>
          </a:p>
        </p:txBody>
      </p:sp>
      <p:pic>
        <p:nvPicPr>
          <p:cNvPr id="5" name="Picture 4" descr="MM_logo_horizontal_whit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84710" y="6352020"/>
            <a:ext cx="1828800" cy="331894"/>
          </a:xfrm>
          <a:prstGeom prst="rect">
            <a:avLst/>
          </a:prstGeom>
        </p:spPr>
      </p:pic>
    </p:spTree>
    <p:extLst>
      <p:ext uri="{BB962C8B-B14F-4D97-AF65-F5344CB8AC3E}">
        <p14:creationId xmlns:p14="http://schemas.microsoft.com/office/powerpoint/2010/main" val="45551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8DA4-77D3-4C28-9D1C-F7FFAAC80B00}"/>
              </a:ext>
            </a:extLst>
          </p:cNvPr>
          <p:cNvSpPr>
            <a:spLocks noGrp="1"/>
          </p:cNvSpPr>
          <p:nvPr>
            <p:ph type="title"/>
          </p:nvPr>
        </p:nvSpPr>
        <p:spPr/>
        <p:txBody>
          <a:bodyPr/>
          <a:lstStyle/>
          <a:p>
            <a:r>
              <a:rPr lang="en-US"/>
              <a:t>Agenda</a:t>
            </a:r>
          </a:p>
        </p:txBody>
      </p:sp>
      <p:sp>
        <p:nvSpPr>
          <p:cNvPr id="3" name="Slide Number Placeholder 2">
            <a:extLst>
              <a:ext uri="{FF2B5EF4-FFF2-40B4-BE49-F238E27FC236}">
                <a16:creationId xmlns:a16="http://schemas.microsoft.com/office/drawing/2014/main" id="{70B54515-02A2-4E15-AD08-AC616FBDF046}"/>
              </a:ext>
            </a:extLst>
          </p:cNvPr>
          <p:cNvSpPr>
            <a:spLocks noGrp="1"/>
          </p:cNvSpPr>
          <p:nvPr>
            <p:ph type="sldNum" sz="quarter" idx="10"/>
          </p:nvPr>
        </p:nvSpPr>
        <p:spPr/>
        <p:txBody>
          <a:bodyPr/>
          <a:lstStyle/>
          <a:p>
            <a:fld id="{171578E0-2CDA-4022-8976-438C1A7918DA}" type="slidenum">
              <a:rPr lang="en-US" smtClean="0"/>
              <a:pPr/>
              <a:t>2</a:t>
            </a:fld>
            <a:endParaRPr lang="en-US"/>
          </a:p>
        </p:txBody>
      </p:sp>
      <p:sp>
        <p:nvSpPr>
          <p:cNvPr id="4" name="Text Placeholder 3">
            <a:extLst>
              <a:ext uri="{FF2B5EF4-FFF2-40B4-BE49-F238E27FC236}">
                <a16:creationId xmlns:a16="http://schemas.microsoft.com/office/drawing/2014/main" id="{AD8AF0A8-15CB-494A-A846-667C1E853DEE}"/>
              </a:ext>
            </a:extLst>
          </p:cNvPr>
          <p:cNvSpPr>
            <a:spLocks noGrp="1"/>
          </p:cNvSpPr>
          <p:nvPr>
            <p:ph type="body" sz="quarter" idx="11"/>
          </p:nvPr>
        </p:nvSpPr>
        <p:spPr>
          <a:xfrm>
            <a:off x="457200" y="1344167"/>
            <a:ext cx="8343900" cy="4999651"/>
          </a:xfrm>
        </p:spPr>
        <p:txBody>
          <a:bodyPr vert="horz" lIns="0" tIns="0" rIns="0" bIns="0" rtlCol="0" anchor="t">
            <a:noAutofit/>
          </a:bodyPr>
          <a:lstStyle/>
          <a:p>
            <a:r>
              <a:rPr lang="en-US" dirty="0"/>
              <a:t>Medical Mutual Team Update</a:t>
            </a:r>
          </a:p>
          <a:p>
            <a:r>
              <a:rPr lang="en-US" dirty="0"/>
              <a:t>BLOOM Health Update</a:t>
            </a:r>
          </a:p>
          <a:p>
            <a:r>
              <a:rPr lang="en-US" dirty="0"/>
              <a:t>Behavioral &amp; Mental Health Program </a:t>
            </a:r>
          </a:p>
          <a:p>
            <a:r>
              <a:rPr lang="en-US" dirty="0"/>
              <a:t>2023 Health Campaign</a:t>
            </a:r>
          </a:p>
          <a:p>
            <a:pPr lvl="1"/>
            <a:r>
              <a:rPr lang="en-US" dirty="0"/>
              <a:t>2</a:t>
            </a:r>
            <a:r>
              <a:rPr lang="en-US" baseline="30000" dirty="0"/>
              <a:t>nd</a:t>
            </a:r>
            <a:r>
              <a:rPr lang="en-US" dirty="0"/>
              <a:t> Quarter</a:t>
            </a:r>
          </a:p>
          <a:p>
            <a:pPr lvl="1"/>
            <a:r>
              <a:rPr lang="en-US" dirty="0"/>
              <a:t>3</a:t>
            </a:r>
            <a:r>
              <a:rPr lang="en-US" baseline="30000" dirty="0"/>
              <a:t>rd</a:t>
            </a:r>
            <a:r>
              <a:rPr lang="en-US" dirty="0"/>
              <a:t> Quarter</a:t>
            </a:r>
          </a:p>
          <a:p>
            <a:r>
              <a:rPr lang="en-US" dirty="0"/>
              <a:t>WeightWatchers Promotion</a:t>
            </a:r>
          </a:p>
          <a:p>
            <a:r>
              <a:rPr lang="en-US" dirty="0"/>
              <a:t>Emergency Room Redirection Member Mailing</a:t>
            </a:r>
          </a:p>
          <a:p>
            <a:r>
              <a:rPr lang="en-US" dirty="0"/>
              <a:t>Why We Might Call Flyer</a:t>
            </a:r>
          </a:p>
          <a:p>
            <a:r>
              <a:rPr lang="en-US" dirty="0"/>
              <a:t>Strive Health</a:t>
            </a:r>
          </a:p>
          <a:p>
            <a:endParaRPr lang="en-US" dirty="0"/>
          </a:p>
          <a:p>
            <a:pPr marL="0" indent="0">
              <a:buNone/>
            </a:pPr>
            <a:endParaRPr lang="en-US" dirty="0"/>
          </a:p>
        </p:txBody>
      </p:sp>
    </p:spTree>
    <p:extLst>
      <p:ext uri="{BB962C8B-B14F-4D97-AF65-F5344CB8AC3E}">
        <p14:creationId xmlns:p14="http://schemas.microsoft.com/office/powerpoint/2010/main" val="273672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1894-B97D-4DA1-9488-51AAF40FFC94}"/>
              </a:ext>
            </a:extLst>
          </p:cNvPr>
          <p:cNvSpPr>
            <a:spLocks noGrp="1"/>
          </p:cNvSpPr>
          <p:nvPr>
            <p:ph type="title"/>
          </p:nvPr>
        </p:nvSpPr>
        <p:spPr>
          <a:xfrm>
            <a:off x="532615" y="421105"/>
            <a:ext cx="8229600" cy="507831"/>
          </a:xfrm>
        </p:spPr>
        <p:txBody>
          <a:bodyPr/>
          <a:lstStyle/>
          <a:p>
            <a:r>
              <a:rPr lang="en-US" dirty="0"/>
              <a:t>Medical Mutual Team Updates </a:t>
            </a:r>
          </a:p>
        </p:txBody>
      </p:sp>
      <p:sp>
        <p:nvSpPr>
          <p:cNvPr id="3" name="Slide Number Placeholder 2">
            <a:extLst>
              <a:ext uri="{FF2B5EF4-FFF2-40B4-BE49-F238E27FC236}">
                <a16:creationId xmlns:a16="http://schemas.microsoft.com/office/drawing/2014/main" id="{43D8D3E4-13C7-47EC-8C24-7D73C45AB30B}"/>
              </a:ext>
            </a:extLst>
          </p:cNvPr>
          <p:cNvSpPr>
            <a:spLocks noGrp="1"/>
          </p:cNvSpPr>
          <p:nvPr>
            <p:ph type="sldNum" sz="quarter" idx="10"/>
          </p:nvPr>
        </p:nvSpPr>
        <p:spPr/>
        <p:txBody>
          <a:bodyPr/>
          <a:lstStyle/>
          <a:p>
            <a:fld id="{171578E0-2CDA-4022-8976-438C1A7918DA}" type="slidenum">
              <a:rPr lang="en-US" smtClean="0"/>
              <a:pPr/>
              <a:t>3</a:t>
            </a:fld>
            <a:endParaRPr lang="en-US"/>
          </a:p>
        </p:txBody>
      </p:sp>
      <p:sp>
        <p:nvSpPr>
          <p:cNvPr id="4" name="Text Placeholder 3">
            <a:extLst>
              <a:ext uri="{FF2B5EF4-FFF2-40B4-BE49-F238E27FC236}">
                <a16:creationId xmlns:a16="http://schemas.microsoft.com/office/drawing/2014/main" id="{B6923C90-4E12-4D87-8EB7-C1149D644934}"/>
              </a:ext>
            </a:extLst>
          </p:cNvPr>
          <p:cNvSpPr>
            <a:spLocks noGrp="1"/>
          </p:cNvSpPr>
          <p:nvPr>
            <p:ph type="body" sz="quarter" idx="11"/>
          </p:nvPr>
        </p:nvSpPr>
        <p:spPr>
          <a:xfrm>
            <a:off x="532614" y="1147490"/>
            <a:ext cx="8111655" cy="2765291"/>
          </a:xfrm>
        </p:spPr>
        <p:txBody>
          <a:bodyPr/>
          <a:lstStyle/>
          <a:p>
            <a:r>
              <a:rPr lang="en-US" b="1" dirty="0"/>
              <a:t>Beth Martin – CD </a:t>
            </a:r>
          </a:p>
          <a:p>
            <a:pPr lvl="1"/>
            <a:r>
              <a:rPr lang="en-US" dirty="0"/>
              <a:t>Retired as of September 4, 2023</a:t>
            </a:r>
          </a:p>
          <a:p>
            <a:r>
              <a:rPr lang="en-US" b="1" dirty="0"/>
              <a:t>Mike Dylong - CD</a:t>
            </a:r>
          </a:p>
          <a:p>
            <a:pPr lvl="1"/>
            <a:r>
              <a:rPr lang="en-US" dirty="0"/>
              <a:t>Mike’s contact information is below: </a:t>
            </a:r>
          </a:p>
          <a:p>
            <a:pPr lvl="2"/>
            <a:r>
              <a:rPr lang="en-US" dirty="0"/>
              <a:t>Email: </a:t>
            </a:r>
            <a:r>
              <a:rPr lang="en-US" dirty="0">
                <a:hlinkClick r:id="rId3"/>
              </a:rPr>
              <a:t>Michael.Dylong@MedMutual.com</a:t>
            </a:r>
            <a:endParaRPr lang="en-US" dirty="0"/>
          </a:p>
          <a:p>
            <a:pPr lvl="2"/>
            <a:r>
              <a:rPr lang="en-US" dirty="0"/>
              <a:t>Office Phone Number: 440-572-6374</a:t>
            </a:r>
          </a:p>
          <a:p>
            <a:pPr lvl="2"/>
            <a:r>
              <a:rPr lang="en-US" dirty="0"/>
              <a:t>Mobile Phone Number: 440-554-3388</a:t>
            </a:r>
          </a:p>
          <a:p>
            <a:endParaRPr lang="en-US" dirty="0"/>
          </a:p>
        </p:txBody>
      </p:sp>
      <p:pic>
        <p:nvPicPr>
          <p:cNvPr id="10" name="Picture 9">
            <a:extLst>
              <a:ext uri="{FF2B5EF4-FFF2-40B4-BE49-F238E27FC236}">
                <a16:creationId xmlns:a16="http://schemas.microsoft.com/office/drawing/2014/main" id="{3EC2FD6D-E27A-6BC3-14F9-54CC6150D8B0}"/>
              </a:ext>
            </a:extLst>
          </p:cNvPr>
          <p:cNvPicPr>
            <a:picLocks noChangeAspect="1"/>
          </p:cNvPicPr>
          <p:nvPr/>
        </p:nvPicPr>
        <p:blipFill>
          <a:blip r:embed="rId4"/>
          <a:stretch>
            <a:fillRect/>
          </a:stretch>
        </p:blipFill>
        <p:spPr>
          <a:xfrm>
            <a:off x="2428840" y="3912781"/>
            <a:ext cx="4437149" cy="2115041"/>
          </a:xfrm>
          <a:prstGeom prst="rect">
            <a:avLst/>
          </a:prstGeom>
        </p:spPr>
      </p:pic>
    </p:spTree>
    <p:extLst>
      <p:ext uri="{BB962C8B-B14F-4D97-AF65-F5344CB8AC3E}">
        <p14:creationId xmlns:p14="http://schemas.microsoft.com/office/powerpoint/2010/main" val="180576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1894-B97D-4DA1-9488-51AAF40FFC94}"/>
              </a:ext>
            </a:extLst>
          </p:cNvPr>
          <p:cNvSpPr>
            <a:spLocks noGrp="1"/>
          </p:cNvSpPr>
          <p:nvPr>
            <p:ph type="title"/>
          </p:nvPr>
        </p:nvSpPr>
        <p:spPr>
          <a:xfrm>
            <a:off x="457200" y="514181"/>
            <a:ext cx="8229600" cy="507831"/>
          </a:xfrm>
        </p:spPr>
        <p:txBody>
          <a:bodyPr/>
          <a:lstStyle/>
          <a:p>
            <a:r>
              <a:rPr lang="en-US" dirty="0"/>
              <a:t>BLOOM Health </a:t>
            </a:r>
          </a:p>
        </p:txBody>
      </p:sp>
      <p:sp>
        <p:nvSpPr>
          <p:cNvPr id="3" name="Slide Number Placeholder 2">
            <a:extLst>
              <a:ext uri="{FF2B5EF4-FFF2-40B4-BE49-F238E27FC236}">
                <a16:creationId xmlns:a16="http://schemas.microsoft.com/office/drawing/2014/main" id="{43D8D3E4-13C7-47EC-8C24-7D73C45AB30B}"/>
              </a:ext>
            </a:extLst>
          </p:cNvPr>
          <p:cNvSpPr>
            <a:spLocks noGrp="1"/>
          </p:cNvSpPr>
          <p:nvPr>
            <p:ph type="sldNum" sz="quarter" idx="10"/>
          </p:nvPr>
        </p:nvSpPr>
        <p:spPr/>
        <p:txBody>
          <a:bodyPr/>
          <a:lstStyle/>
          <a:p>
            <a:fld id="{171578E0-2CDA-4022-8976-438C1A7918DA}" type="slidenum">
              <a:rPr lang="en-US" smtClean="0"/>
              <a:pPr/>
              <a:t>4</a:t>
            </a:fld>
            <a:endParaRPr lang="en-US"/>
          </a:p>
        </p:txBody>
      </p:sp>
      <p:sp>
        <p:nvSpPr>
          <p:cNvPr id="4" name="Text Placeholder 3">
            <a:extLst>
              <a:ext uri="{FF2B5EF4-FFF2-40B4-BE49-F238E27FC236}">
                <a16:creationId xmlns:a16="http://schemas.microsoft.com/office/drawing/2014/main" id="{B6923C90-4E12-4D87-8EB7-C1149D644934}"/>
              </a:ext>
            </a:extLst>
          </p:cNvPr>
          <p:cNvSpPr>
            <a:spLocks noGrp="1"/>
          </p:cNvSpPr>
          <p:nvPr>
            <p:ph type="body" sz="quarter" idx="11"/>
          </p:nvPr>
        </p:nvSpPr>
        <p:spPr>
          <a:xfrm>
            <a:off x="457201" y="1204891"/>
            <a:ext cx="5557532" cy="5138928"/>
          </a:xfrm>
        </p:spPr>
        <p:txBody>
          <a:bodyPr/>
          <a:lstStyle/>
          <a:p>
            <a:pPr marL="0" indent="0">
              <a:buNone/>
            </a:pPr>
            <a:r>
              <a:rPr lang="en-US" b="1" dirty="0">
                <a:latin typeface="+mj-lt"/>
                <a:ea typeface="Calibri" panose="020F0502020204030204" pitchFamily="34" charset="0"/>
              </a:rPr>
              <a:t>Member Outreach In Progress </a:t>
            </a:r>
          </a:p>
          <a:p>
            <a:pPr>
              <a:buClr>
                <a:srgbClr val="00968F"/>
              </a:buClr>
            </a:pPr>
            <a:r>
              <a:rPr lang="en-US" sz="1800" dirty="0">
                <a:solidFill>
                  <a:schemeClr val="accent6"/>
                </a:solidFill>
              </a:rPr>
              <a:t>Email sent to eligible members from Medical Mutual to notify of Bloom program </a:t>
            </a:r>
          </a:p>
          <a:p>
            <a:pPr lvl="1">
              <a:buClr>
                <a:srgbClr val="00968F"/>
              </a:buClr>
            </a:pPr>
            <a:r>
              <a:rPr lang="en-US" sz="1600" dirty="0"/>
              <a:t>Information about the free program</a:t>
            </a:r>
          </a:p>
          <a:p>
            <a:pPr lvl="1">
              <a:buClr>
                <a:srgbClr val="00968F"/>
              </a:buClr>
            </a:pPr>
            <a:r>
              <a:rPr lang="en-US" sz="1600" dirty="0">
                <a:solidFill>
                  <a:schemeClr val="accent6"/>
                </a:solidFill>
              </a:rPr>
              <a:t>Link to Enroll</a:t>
            </a:r>
            <a:endParaRPr lang="en-US" sz="1600" dirty="0"/>
          </a:p>
          <a:p>
            <a:pPr lvl="1">
              <a:buClr>
                <a:srgbClr val="00968F"/>
              </a:buClr>
            </a:pPr>
            <a:r>
              <a:rPr lang="en-US" sz="1600" dirty="0">
                <a:solidFill>
                  <a:schemeClr val="accent6"/>
                </a:solidFill>
              </a:rPr>
              <a:t>Call custome</a:t>
            </a:r>
            <a:r>
              <a:rPr lang="en-US" sz="1600" dirty="0"/>
              <a:t>r service for questions</a:t>
            </a:r>
            <a:endParaRPr lang="en-US" sz="1600" dirty="0">
              <a:solidFill>
                <a:schemeClr val="accent6"/>
              </a:solidFill>
            </a:endParaRPr>
          </a:p>
          <a:p>
            <a:pPr>
              <a:buClr>
                <a:srgbClr val="00968F"/>
              </a:buClr>
            </a:pPr>
            <a:r>
              <a:rPr lang="en-US" sz="1800" dirty="0"/>
              <a:t>Bloom outreach will begin on August 7,2023 based on member’s communication preference:</a:t>
            </a:r>
          </a:p>
          <a:p>
            <a:pPr lvl="1">
              <a:buClr>
                <a:srgbClr val="00968F"/>
              </a:buClr>
            </a:pPr>
            <a:r>
              <a:rPr lang="en-US" sz="1500" dirty="0"/>
              <a:t>Email, Text or Direct Mail </a:t>
            </a:r>
          </a:p>
          <a:p>
            <a:pPr lvl="1">
              <a:buClr>
                <a:srgbClr val="00968F"/>
              </a:buClr>
            </a:pPr>
            <a:r>
              <a:rPr lang="en-US" sz="1500" dirty="0"/>
              <a:t>Includes a QR code to link member to enrollment screen</a:t>
            </a:r>
          </a:p>
          <a:p>
            <a:pPr>
              <a:buClr>
                <a:srgbClr val="00968F"/>
              </a:buClr>
            </a:pPr>
            <a:r>
              <a:rPr lang="en-US" sz="1800" dirty="0"/>
              <a:t>Member Materials Available </a:t>
            </a:r>
          </a:p>
          <a:p>
            <a:pPr marL="256032" lvl="1" indent="0">
              <a:buClr>
                <a:srgbClr val="00968F"/>
              </a:buClr>
              <a:buNone/>
            </a:pPr>
            <a:endParaRPr lang="en-US" sz="1800" dirty="0">
              <a:solidFill>
                <a:schemeClr val="accent6"/>
              </a:solidFill>
            </a:endParaRPr>
          </a:p>
          <a:p>
            <a:pPr marL="0" indent="0">
              <a:buNone/>
            </a:pPr>
            <a:endParaRPr lang="en-US" dirty="0"/>
          </a:p>
        </p:txBody>
      </p:sp>
      <p:pic>
        <p:nvPicPr>
          <p:cNvPr id="8" name="Picture 7">
            <a:extLst>
              <a:ext uri="{FF2B5EF4-FFF2-40B4-BE49-F238E27FC236}">
                <a16:creationId xmlns:a16="http://schemas.microsoft.com/office/drawing/2014/main" id="{E17373FF-9FFB-ABB2-7882-08353E509BD7}"/>
              </a:ext>
            </a:extLst>
          </p:cNvPr>
          <p:cNvPicPr>
            <a:picLocks noChangeAspect="1"/>
          </p:cNvPicPr>
          <p:nvPr/>
        </p:nvPicPr>
        <p:blipFill>
          <a:blip r:embed="rId3"/>
          <a:stretch>
            <a:fillRect/>
          </a:stretch>
        </p:blipFill>
        <p:spPr>
          <a:xfrm>
            <a:off x="6097774" y="1399933"/>
            <a:ext cx="2589025" cy="3384080"/>
          </a:xfrm>
          <a:prstGeom prst="rect">
            <a:avLst/>
          </a:prstGeom>
        </p:spPr>
      </p:pic>
      <p:pic>
        <p:nvPicPr>
          <p:cNvPr id="10" name="Picture 9">
            <a:extLst>
              <a:ext uri="{FF2B5EF4-FFF2-40B4-BE49-F238E27FC236}">
                <a16:creationId xmlns:a16="http://schemas.microsoft.com/office/drawing/2014/main" id="{AEFCA66C-06C3-DD9D-9DB4-FC2F8E8CEADC}"/>
              </a:ext>
            </a:extLst>
          </p:cNvPr>
          <p:cNvPicPr>
            <a:picLocks noChangeAspect="1"/>
          </p:cNvPicPr>
          <p:nvPr/>
        </p:nvPicPr>
        <p:blipFill>
          <a:blip r:embed="rId4"/>
          <a:stretch>
            <a:fillRect/>
          </a:stretch>
        </p:blipFill>
        <p:spPr>
          <a:xfrm>
            <a:off x="6225929" y="514181"/>
            <a:ext cx="2419350" cy="857250"/>
          </a:xfrm>
          <a:prstGeom prst="rect">
            <a:avLst/>
          </a:prstGeom>
        </p:spPr>
      </p:pic>
      <p:pic>
        <p:nvPicPr>
          <p:cNvPr id="9" name="Picture 8">
            <a:extLst>
              <a:ext uri="{FF2B5EF4-FFF2-40B4-BE49-F238E27FC236}">
                <a16:creationId xmlns:a16="http://schemas.microsoft.com/office/drawing/2014/main" id="{84BE22FA-6A60-58EF-AD35-A3B7667CE5A2}"/>
              </a:ext>
            </a:extLst>
          </p:cNvPr>
          <p:cNvPicPr>
            <a:picLocks noChangeAspect="1"/>
          </p:cNvPicPr>
          <p:nvPr/>
        </p:nvPicPr>
        <p:blipFill>
          <a:blip r:embed="rId5"/>
          <a:stretch>
            <a:fillRect/>
          </a:stretch>
        </p:blipFill>
        <p:spPr>
          <a:xfrm>
            <a:off x="537143" y="4923290"/>
            <a:ext cx="8069713" cy="1270501"/>
          </a:xfrm>
          <a:prstGeom prst="rect">
            <a:avLst/>
          </a:prstGeom>
        </p:spPr>
      </p:pic>
    </p:spTree>
    <p:extLst>
      <p:ext uri="{BB962C8B-B14F-4D97-AF65-F5344CB8AC3E}">
        <p14:creationId xmlns:p14="http://schemas.microsoft.com/office/powerpoint/2010/main" val="17450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5E2C-B4CF-8758-2724-86EB1FABFC2B}"/>
              </a:ext>
            </a:extLst>
          </p:cNvPr>
          <p:cNvSpPr>
            <a:spLocks noGrp="1"/>
          </p:cNvSpPr>
          <p:nvPr>
            <p:ph type="title"/>
          </p:nvPr>
        </p:nvSpPr>
        <p:spPr/>
        <p:txBody>
          <a:bodyPr/>
          <a:lstStyle/>
          <a:p>
            <a:r>
              <a:rPr lang="en-US" dirty="0"/>
              <a:t>Behavioral &amp; Mental Health Program </a:t>
            </a:r>
          </a:p>
        </p:txBody>
      </p:sp>
      <p:sp>
        <p:nvSpPr>
          <p:cNvPr id="4" name="Text Placeholder 3">
            <a:extLst>
              <a:ext uri="{FF2B5EF4-FFF2-40B4-BE49-F238E27FC236}">
                <a16:creationId xmlns:a16="http://schemas.microsoft.com/office/drawing/2014/main" id="{90AB2DA8-A46B-876B-E125-564B4032E513}"/>
              </a:ext>
            </a:extLst>
          </p:cNvPr>
          <p:cNvSpPr>
            <a:spLocks noGrp="1"/>
          </p:cNvSpPr>
          <p:nvPr>
            <p:ph type="body" sz="quarter" idx="11"/>
          </p:nvPr>
        </p:nvSpPr>
        <p:spPr>
          <a:xfrm>
            <a:off x="530162" y="1199310"/>
            <a:ext cx="5181600" cy="5512386"/>
          </a:xfrm>
        </p:spPr>
        <p:txBody>
          <a:bodyPr vert="horz" lIns="0" tIns="0" rIns="0" bIns="0" rtlCol="0" anchor="t">
            <a:noAutofit/>
          </a:bodyPr>
          <a:lstStyle/>
          <a:p>
            <a:r>
              <a:rPr lang="en-US" sz="1800" dirty="0"/>
              <a:t>Partnership with Sondermind to connect members to behavioral health clinicians for in-person or virtual care</a:t>
            </a:r>
          </a:p>
          <a:p>
            <a:pPr lvl="1"/>
            <a:r>
              <a:rPr lang="en-US" sz="1600" dirty="0"/>
              <a:t>Sondermind provides care coordination with direct access for members </a:t>
            </a:r>
            <a:endParaRPr lang="en-US" sz="1600" dirty="0">
              <a:cs typeface="Arial"/>
            </a:endParaRPr>
          </a:p>
          <a:p>
            <a:r>
              <a:rPr lang="en-US" sz="1800" dirty="0"/>
              <a:t>Current network includes over 100 specialist in Ohio with plans to expand </a:t>
            </a:r>
          </a:p>
          <a:p>
            <a:r>
              <a:rPr lang="en-US" sz="1800" dirty="0"/>
              <a:t>Medical Mutual has Behavioral/Mental Health Case Managers to assist in complex cases </a:t>
            </a:r>
            <a:endParaRPr lang="en-US" sz="1800" dirty="0">
              <a:cs typeface="Arial"/>
            </a:endParaRPr>
          </a:p>
          <a:p>
            <a:r>
              <a:rPr lang="en-US" sz="1800" dirty="0"/>
              <a:t>We have expanded our internal BH team to now include specialty specific physicians, nurses/case managers, social workers and care coordinators</a:t>
            </a:r>
          </a:p>
          <a:p>
            <a:r>
              <a:rPr lang="en-US" sz="1800" dirty="0">
                <a:cs typeface="Arial"/>
              </a:rPr>
              <a:t>Members can self-refer:</a:t>
            </a:r>
          </a:p>
          <a:p>
            <a:pPr marL="256032" lvl="1">
              <a:spcBef>
                <a:spcPts val="0"/>
              </a:spcBef>
            </a:pPr>
            <a:r>
              <a:rPr lang="en-US" sz="1600" dirty="0">
                <a:effectLst/>
                <a:ea typeface="Calibri" panose="020F0502020204030204" pitchFamily="34" charset="0"/>
              </a:rPr>
              <a:t>Phone: (888) 966-1665</a:t>
            </a:r>
          </a:p>
          <a:p>
            <a:pPr marL="256032" lvl="1">
              <a:spcBef>
                <a:spcPts val="0"/>
              </a:spcBef>
            </a:pPr>
            <a:r>
              <a:rPr lang="en-US" sz="1600" dirty="0">
                <a:effectLst/>
                <a:ea typeface="Calibri" panose="020F0502020204030204" pitchFamily="34" charset="0"/>
              </a:rPr>
              <a:t>Email: </a:t>
            </a:r>
            <a:r>
              <a:rPr lang="en-US" sz="1600" u="sng" dirty="0">
                <a:solidFill>
                  <a:srgbClr val="0563C1"/>
                </a:solidFill>
                <a:effectLst/>
                <a:ea typeface="Calibri" panose="020F0502020204030204" pitchFamily="34" charset="0"/>
                <a:hlinkClick r:id="rId3"/>
              </a:rPr>
              <a:t>carecoordinators@sondermind.com</a:t>
            </a:r>
            <a:endParaRPr lang="en-US" sz="1600" dirty="0">
              <a:effectLst/>
              <a:ea typeface="Calibri" panose="020F0502020204030204" pitchFamily="34" charset="0"/>
            </a:endParaRPr>
          </a:p>
          <a:p>
            <a:pPr marL="256032" lvl="1">
              <a:spcBef>
                <a:spcPts val="0"/>
              </a:spcBef>
            </a:pPr>
            <a:r>
              <a:rPr lang="en-US" sz="1600" dirty="0">
                <a:effectLst/>
                <a:ea typeface="Calibri" panose="020F0502020204030204" pitchFamily="34" charset="0"/>
              </a:rPr>
              <a:t>Online form: Complete on sondermind.com/refer </a:t>
            </a:r>
          </a:p>
          <a:p>
            <a:pPr lvl="1"/>
            <a:endParaRPr lang="en-US" sz="1500" dirty="0">
              <a:cs typeface="Arial"/>
            </a:endParaRPr>
          </a:p>
          <a:p>
            <a:pPr lvl="1"/>
            <a:endParaRPr lang="en-US" sz="1500" dirty="0">
              <a:cs typeface="Arial"/>
            </a:endParaRPr>
          </a:p>
          <a:p>
            <a:endParaRPr lang="en-US" dirty="0"/>
          </a:p>
        </p:txBody>
      </p:sp>
      <p:pic>
        <p:nvPicPr>
          <p:cNvPr id="5" name="Picture 4">
            <a:extLst>
              <a:ext uri="{FF2B5EF4-FFF2-40B4-BE49-F238E27FC236}">
                <a16:creationId xmlns:a16="http://schemas.microsoft.com/office/drawing/2014/main" id="{B42F099C-2D34-C1DD-5ABD-C43168EF54C6}"/>
              </a:ext>
            </a:extLst>
          </p:cNvPr>
          <p:cNvPicPr>
            <a:picLocks noChangeAspect="1"/>
          </p:cNvPicPr>
          <p:nvPr/>
        </p:nvPicPr>
        <p:blipFill rotWithShape="1">
          <a:blip r:embed="rId4"/>
          <a:srcRect l="50890" t="38314" r="31161" b="21198"/>
          <a:stretch/>
        </p:blipFill>
        <p:spPr>
          <a:xfrm>
            <a:off x="5784724" y="1446354"/>
            <a:ext cx="3125246" cy="3965291"/>
          </a:xfrm>
          <a:prstGeom prst="rect">
            <a:avLst/>
          </a:prstGeom>
        </p:spPr>
      </p:pic>
      <p:sp>
        <p:nvSpPr>
          <p:cNvPr id="6" name="Slide Number Placeholder 5">
            <a:extLst>
              <a:ext uri="{FF2B5EF4-FFF2-40B4-BE49-F238E27FC236}">
                <a16:creationId xmlns:a16="http://schemas.microsoft.com/office/drawing/2014/main" id="{D4B02F4B-FDDC-F3D9-84DC-3CB0C8373B32}"/>
              </a:ext>
            </a:extLst>
          </p:cNvPr>
          <p:cNvSpPr>
            <a:spLocks noGrp="1"/>
          </p:cNvSpPr>
          <p:nvPr>
            <p:ph type="sldNum" sz="quarter" idx="10"/>
          </p:nvPr>
        </p:nvSpPr>
        <p:spPr/>
        <p:txBody>
          <a:bodyPr/>
          <a:lstStyle/>
          <a:p>
            <a:fld id="{171578E0-2CDA-4022-8976-438C1A7918DA}" type="slidenum">
              <a:rPr lang="en-US" smtClean="0"/>
              <a:pPr/>
              <a:t>5</a:t>
            </a:fld>
            <a:endParaRPr lang="en-US"/>
          </a:p>
        </p:txBody>
      </p:sp>
    </p:spTree>
    <p:extLst>
      <p:ext uri="{BB962C8B-B14F-4D97-AF65-F5344CB8AC3E}">
        <p14:creationId xmlns:p14="http://schemas.microsoft.com/office/powerpoint/2010/main" val="489002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1894-B97D-4DA1-9488-51AAF40FFC94}"/>
              </a:ext>
            </a:extLst>
          </p:cNvPr>
          <p:cNvSpPr>
            <a:spLocks noGrp="1"/>
          </p:cNvSpPr>
          <p:nvPr>
            <p:ph type="title"/>
          </p:nvPr>
        </p:nvSpPr>
        <p:spPr>
          <a:xfrm>
            <a:off x="532615" y="421105"/>
            <a:ext cx="8229600" cy="507831"/>
          </a:xfrm>
        </p:spPr>
        <p:txBody>
          <a:bodyPr/>
          <a:lstStyle/>
          <a:p>
            <a:r>
              <a:rPr lang="en-US" dirty="0"/>
              <a:t>2023 Health Campaign – 2</a:t>
            </a:r>
            <a:r>
              <a:rPr lang="en-US" baseline="30000" dirty="0"/>
              <a:t>nd</a:t>
            </a:r>
            <a:r>
              <a:rPr lang="en-US" dirty="0"/>
              <a:t> Quarter</a:t>
            </a:r>
          </a:p>
        </p:txBody>
      </p:sp>
      <p:sp>
        <p:nvSpPr>
          <p:cNvPr id="3" name="Slide Number Placeholder 2">
            <a:extLst>
              <a:ext uri="{FF2B5EF4-FFF2-40B4-BE49-F238E27FC236}">
                <a16:creationId xmlns:a16="http://schemas.microsoft.com/office/drawing/2014/main" id="{43D8D3E4-13C7-47EC-8C24-7D73C45AB30B}"/>
              </a:ext>
            </a:extLst>
          </p:cNvPr>
          <p:cNvSpPr>
            <a:spLocks noGrp="1"/>
          </p:cNvSpPr>
          <p:nvPr>
            <p:ph type="sldNum" sz="quarter" idx="10"/>
          </p:nvPr>
        </p:nvSpPr>
        <p:spPr/>
        <p:txBody>
          <a:bodyPr/>
          <a:lstStyle/>
          <a:p>
            <a:fld id="{171578E0-2CDA-4022-8976-438C1A7918DA}" type="slidenum">
              <a:rPr lang="en-US" smtClean="0"/>
              <a:pPr/>
              <a:t>6</a:t>
            </a:fld>
            <a:endParaRPr lang="en-US"/>
          </a:p>
        </p:txBody>
      </p:sp>
      <p:sp>
        <p:nvSpPr>
          <p:cNvPr id="4" name="Text Placeholder 3">
            <a:extLst>
              <a:ext uri="{FF2B5EF4-FFF2-40B4-BE49-F238E27FC236}">
                <a16:creationId xmlns:a16="http://schemas.microsoft.com/office/drawing/2014/main" id="{B6923C90-4E12-4D87-8EB7-C1149D644934}"/>
              </a:ext>
            </a:extLst>
          </p:cNvPr>
          <p:cNvSpPr>
            <a:spLocks noGrp="1"/>
          </p:cNvSpPr>
          <p:nvPr>
            <p:ph type="body" sz="quarter" idx="11"/>
          </p:nvPr>
        </p:nvSpPr>
        <p:spPr>
          <a:xfrm>
            <a:off x="3733014" y="1226768"/>
            <a:ext cx="5231876" cy="5117052"/>
          </a:xfrm>
        </p:spPr>
        <p:txBody>
          <a:bodyPr/>
          <a:lstStyle/>
          <a:p>
            <a:r>
              <a:rPr lang="en-US" b="1" dirty="0"/>
              <a:t>Behavioral Health </a:t>
            </a:r>
          </a:p>
          <a:p>
            <a:pPr lvl="1"/>
            <a:r>
              <a:rPr lang="en-US" dirty="0"/>
              <a:t>Outreach began July 27</a:t>
            </a:r>
            <a:r>
              <a:rPr lang="en-US" baseline="30000" dirty="0"/>
              <a:t>th</a:t>
            </a:r>
            <a:endParaRPr lang="en-US" dirty="0"/>
          </a:p>
          <a:p>
            <a:pPr lvl="1"/>
            <a:r>
              <a:rPr lang="en-US" dirty="0"/>
              <a:t>Targets members 18 and over</a:t>
            </a:r>
          </a:p>
          <a:p>
            <a:pPr lvl="1"/>
            <a:r>
              <a:rPr lang="en-US" dirty="0"/>
              <a:t>Email, Text Messages and Postcard </a:t>
            </a:r>
          </a:p>
          <a:p>
            <a:pPr lvl="2"/>
            <a:r>
              <a:rPr lang="en-US" dirty="0"/>
              <a:t>Assures members who experience behavioral health struggles or know someone who does that they are not alone. We also provide them multiple internal and external resources to help them manage</a:t>
            </a:r>
          </a:p>
          <a:p>
            <a:pPr lvl="2"/>
            <a:r>
              <a:rPr lang="en-US" dirty="0"/>
              <a:t>Provide a Landing Page for members </a:t>
            </a:r>
          </a:p>
          <a:p>
            <a:pPr lvl="3"/>
            <a:r>
              <a:rPr lang="en-US" dirty="0"/>
              <a:t>Behavioral Health Checklist </a:t>
            </a:r>
          </a:p>
          <a:p>
            <a:pPr lvl="3"/>
            <a:r>
              <a:rPr lang="en-US" dirty="0"/>
              <a:t>Behavioral Health Benefits and Resources </a:t>
            </a:r>
          </a:p>
          <a:p>
            <a:r>
              <a:rPr lang="en-US" dirty="0"/>
              <a:t>Next UP:</a:t>
            </a:r>
          </a:p>
          <a:p>
            <a:pPr lvl="1"/>
            <a:r>
              <a:rPr lang="en-US" dirty="0"/>
              <a:t>3</a:t>
            </a:r>
            <a:r>
              <a:rPr lang="en-US" baseline="30000" dirty="0"/>
              <a:t>rd</a:t>
            </a:r>
            <a:r>
              <a:rPr lang="en-US" dirty="0"/>
              <a:t> Quarter Campaign:  Where to Find Care</a:t>
            </a:r>
          </a:p>
        </p:txBody>
      </p:sp>
      <p:pic>
        <p:nvPicPr>
          <p:cNvPr id="7" name="Picture 6">
            <a:extLst>
              <a:ext uri="{FF2B5EF4-FFF2-40B4-BE49-F238E27FC236}">
                <a16:creationId xmlns:a16="http://schemas.microsoft.com/office/drawing/2014/main" id="{B6FCABB1-2A1E-8D0D-6508-1A7599BE5EF1}"/>
              </a:ext>
            </a:extLst>
          </p:cNvPr>
          <p:cNvPicPr>
            <a:picLocks noChangeAspect="1"/>
          </p:cNvPicPr>
          <p:nvPr/>
        </p:nvPicPr>
        <p:blipFill>
          <a:blip r:embed="rId3"/>
          <a:stretch>
            <a:fillRect/>
          </a:stretch>
        </p:blipFill>
        <p:spPr>
          <a:xfrm>
            <a:off x="457200" y="928936"/>
            <a:ext cx="3153266" cy="5188951"/>
          </a:xfrm>
          <a:prstGeom prst="rect">
            <a:avLst/>
          </a:prstGeom>
        </p:spPr>
      </p:pic>
    </p:spTree>
    <p:extLst>
      <p:ext uri="{BB962C8B-B14F-4D97-AF65-F5344CB8AC3E}">
        <p14:creationId xmlns:p14="http://schemas.microsoft.com/office/powerpoint/2010/main" val="218680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1894-B97D-4DA1-9488-51AAF40FFC94}"/>
              </a:ext>
            </a:extLst>
          </p:cNvPr>
          <p:cNvSpPr>
            <a:spLocks noGrp="1"/>
          </p:cNvSpPr>
          <p:nvPr>
            <p:ph type="title"/>
          </p:nvPr>
        </p:nvSpPr>
        <p:spPr>
          <a:xfrm>
            <a:off x="532615" y="421105"/>
            <a:ext cx="8229600" cy="507831"/>
          </a:xfrm>
        </p:spPr>
        <p:txBody>
          <a:bodyPr/>
          <a:lstStyle/>
          <a:p>
            <a:r>
              <a:rPr lang="en-US" dirty="0"/>
              <a:t>2023 Health Campaign – 3rd Quarter</a:t>
            </a:r>
          </a:p>
        </p:txBody>
      </p:sp>
      <p:sp>
        <p:nvSpPr>
          <p:cNvPr id="3" name="Slide Number Placeholder 2">
            <a:extLst>
              <a:ext uri="{FF2B5EF4-FFF2-40B4-BE49-F238E27FC236}">
                <a16:creationId xmlns:a16="http://schemas.microsoft.com/office/drawing/2014/main" id="{43D8D3E4-13C7-47EC-8C24-7D73C45AB30B}"/>
              </a:ext>
            </a:extLst>
          </p:cNvPr>
          <p:cNvSpPr>
            <a:spLocks noGrp="1"/>
          </p:cNvSpPr>
          <p:nvPr>
            <p:ph type="sldNum" sz="quarter" idx="10"/>
          </p:nvPr>
        </p:nvSpPr>
        <p:spPr/>
        <p:txBody>
          <a:bodyPr/>
          <a:lstStyle/>
          <a:p>
            <a:fld id="{171578E0-2CDA-4022-8976-438C1A7918DA}" type="slidenum">
              <a:rPr lang="en-US" smtClean="0"/>
              <a:pPr/>
              <a:t>7</a:t>
            </a:fld>
            <a:endParaRPr lang="en-US"/>
          </a:p>
        </p:txBody>
      </p:sp>
      <p:sp>
        <p:nvSpPr>
          <p:cNvPr id="4" name="Text Placeholder 3">
            <a:extLst>
              <a:ext uri="{FF2B5EF4-FFF2-40B4-BE49-F238E27FC236}">
                <a16:creationId xmlns:a16="http://schemas.microsoft.com/office/drawing/2014/main" id="{B6923C90-4E12-4D87-8EB7-C1149D644934}"/>
              </a:ext>
            </a:extLst>
          </p:cNvPr>
          <p:cNvSpPr>
            <a:spLocks noGrp="1"/>
          </p:cNvSpPr>
          <p:nvPr>
            <p:ph type="body" sz="quarter" idx="11"/>
          </p:nvPr>
        </p:nvSpPr>
        <p:spPr>
          <a:xfrm>
            <a:off x="4114799" y="1145776"/>
            <a:ext cx="4850091" cy="4994923"/>
          </a:xfrm>
        </p:spPr>
        <p:txBody>
          <a:bodyPr/>
          <a:lstStyle/>
          <a:p>
            <a:r>
              <a:rPr lang="en-US" b="1" dirty="0"/>
              <a:t>Where to Find Care</a:t>
            </a:r>
          </a:p>
          <a:p>
            <a:pPr lvl="1"/>
            <a:r>
              <a:rPr lang="en-US" dirty="0"/>
              <a:t>Outreach will begin in October</a:t>
            </a:r>
          </a:p>
          <a:p>
            <a:pPr lvl="1"/>
            <a:r>
              <a:rPr lang="en-US" dirty="0"/>
              <a:t>Targets members 18 and over</a:t>
            </a:r>
          </a:p>
          <a:p>
            <a:pPr lvl="1"/>
            <a:r>
              <a:rPr lang="en-US" dirty="0"/>
              <a:t>Email, Text Messages and Postcard </a:t>
            </a:r>
          </a:p>
          <a:p>
            <a:pPr lvl="2"/>
            <a:r>
              <a:rPr lang="en-US" dirty="0"/>
              <a:t>Educates members on where to go to get the right care, depending on their symptoms. It will also promote Nurse Line as a resource to call when they are unsure of their best option.</a:t>
            </a:r>
          </a:p>
          <a:p>
            <a:pPr lvl="2"/>
            <a:r>
              <a:rPr lang="en-US" dirty="0"/>
              <a:t>Provide a Landing Page for members </a:t>
            </a:r>
          </a:p>
          <a:p>
            <a:pPr lvl="3"/>
            <a:r>
              <a:rPr lang="en-US" dirty="0"/>
              <a:t>Know Before You Go Resources</a:t>
            </a:r>
          </a:p>
          <a:p>
            <a:pPr lvl="3"/>
            <a:r>
              <a:rPr lang="en-US" dirty="0"/>
              <a:t>What are Your Symptoms?</a:t>
            </a:r>
          </a:p>
        </p:txBody>
      </p:sp>
      <p:pic>
        <p:nvPicPr>
          <p:cNvPr id="6" name="Picture 5">
            <a:extLst>
              <a:ext uri="{FF2B5EF4-FFF2-40B4-BE49-F238E27FC236}">
                <a16:creationId xmlns:a16="http://schemas.microsoft.com/office/drawing/2014/main" id="{EC09A562-1BC5-7638-8370-7498C92D239A}"/>
              </a:ext>
            </a:extLst>
          </p:cNvPr>
          <p:cNvPicPr>
            <a:picLocks noChangeAspect="1"/>
          </p:cNvPicPr>
          <p:nvPr/>
        </p:nvPicPr>
        <p:blipFill>
          <a:blip r:embed="rId3"/>
          <a:stretch>
            <a:fillRect/>
          </a:stretch>
        </p:blipFill>
        <p:spPr>
          <a:xfrm>
            <a:off x="179110" y="1145775"/>
            <a:ext cx="3789575" cy="4992171"/>
          </a:xfrm>
          <a:prstGeom prst="rect">
            <a:avLst/>
          </a:prstGeom>
        </p:spPr>
      </p:pic>
    </p:spTree>
    <p:extLst>
      <p:ext uri="{BB962C8B-B14F-4D97-AF65-F5344CB8AC3E}">
        <p14:creationId xmlns:p14="http://schemas.microsoft.com/office/powerpoint/2010/main" val="241389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AF7D8-A8CC-4159-B206-EE69B1BAE371}"/>
              </a:ext>
            </a:extLst>
          </p:cNvPr>
          <p:cNvSpPr>
            <a:spLocks noGrp="1"/>
          </p:cNvSpPr>
          <p:nvPr>
            <p:ph type="title"/>
          </p:nvPr>
        </p:nvSpPr>
        <p:spPr>
          <a:xfrm>
            <a:off x="342900" y="251401"/>
            <a:ext cx="8229600" cy="553998"/>
          </a:xfrm>
        </p:spPr>
        <p:txBody>
          <a:bodyPr/>
          <a:lstStyle/>
          <a:p>
            <a:r>
              <a:rPr lang="en-US" sz="3600" dirty="0"/>
              <a:t>WeightWatchers®</a:t>
            </a:r>
            <a:r>
              <a:rPr lang="en-US" dirty="0"/>
              <a:t> Promotion</a:t>
            </a:r>
          </a:p>
        </p:txBody>
      </p:sp>
      <p:sp>
        <p:nvSpPr>
          <p:cNvPr id="3" name="Slide Number Placeholder 2">
            <a:extLst>
              <a:ext uri="{FF2B5EF4-FFF2-40B4-BE49-F238E27FC236}">
                <a16:creationId xmlns:a16="http://schemas.microsoft.com/office/drawing/2014/main" id="{FD465B98-F0AF-48C3-A5F4-A0695EB26D3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1578E0-2CDA-4022-8976-438C1A7918DA}" type="slidenum">
              <a:rPr kumimoji="0" lang="en-US" sz="1000" b="0" i="0" u="none" strike="noStrike" kern="1200" cap="none" spc="0" normalizeH="0" baseline="0" noProof="0" smtClean="0">
                <a:ln>
                  <a:noFill/>
                </a:ln>
                <a:solidFill>
                  <a:srgbClr val="5F5F5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5F5F5F"/>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id="{4A239CF7-5C9F-485D-8D3E-AE5FBB174ACF}"/>
              </a:ext>
            </a:extLst>
          </p:cNvPr>
          <p:cNvSpPr>
            <a:spLocks noGrp="1"/>
          </p:cNvSpPr>
          <p:nvPr>
            <p:ph type="body" sz="quarter" idx="11"/>
          </p:nvPr>
        </p:nvSpPr>
        <p:spPr>
          <a:xfrm>
            <a:off x="261891" y="1143000"/>
            <a:ext cx="4505417" cy="5122935"/>
          </a:xfrm>
        </p:spPr>
        <p:txBody>
          <a:bodyPr/>
          <a:lstStyle/>
          <a:p>
            <a:r>
              <a:rPr lang="en-US" sz="1400" dirty="0"/>
              <a:t>Through our partnership with WeightWatchers® we are pleased to offer new participants in WeightWatchers® a Smart Scale promotion for the months of September and October 2023</a:t>
            </a:r>
          </a:p>
          <a:p>
            <a:r>
              <a:rPr lang="en-US" sz="1400" dirty="0"/>
              <a:t>The Smart Scale helps with easier tracking by auto-syncing with the WeightWatchers® digital app.</a:t>
            </a:r>
          </a:p>
          <a:p>
            <a:r>
              <a:rPr lang="en-US" sz="1400" dirty="0"/>
              <a:t>Helpful information:</a:t>
            </a:r>
          </a:p>
          <a:p>
            <a:pPr lvl="1"/>
            <a:r>
              <a:rPr lang="en-US" sz="1400" b="1" dirty="0"/>
              <a:t>Sign up through October 31</a:t>
            </a:r>
            <a:r>
              <a:rPr lang="en-US" sz="1400" b="1" baseline="30000" dirty="0"/>
              <a:t>st</a:t>
            </a:r>
            <a:r>
              <a:rPr lang="en-US" sz="1400" b="1" dirty="0"/>
              <a:t>  to receive the free smart scale</a:t>
            </a:r>
          </a:p>
          <a:p>
            <a:pPr lvl="2"/>
            <a:r>
              <a:rPr lang="en-US" sz="1400" dirty="0"/>
              <a:t>Where to sign up: WW.com/us/</a:t>
            </a:r>
            <a:r>
              <a:rPr lang="en-US" sz="1400" dirty="0" err="1"/>
              <a:t>mmomembers</a:t>
            </a:r>
            <a:r>
              <a:rPr lang="en-US" sz="1400" dirty="0"/>
              <a:t> </a:t>
            </a:r>
          </a:p>
          <a:p>
            <a:pPr lvl="2"/>
            <a:r>
              <a:rPr lang="en-US" sz="1400" dirty="0"/>
              <a:t>Get your scale: </a:t>
            </a:r>
            <a:r>
              <a:rPr lang="en-US" sz="1400" b="0" i="0" dirty="0">
                <a:effectLst/>
              </a:rPr>
              <a:t>WW.com/</a:t>
            </a:r>
            <a:r>
              <a:rPr lang="en-US" sz="1400" b="0" i="0" dirty="0" err="1">
                <a:effectLst/>
              </a:rPr>
              <a:t>freescale</a:t>
            </a:r>
            <a:r>
              <a:rPr lang="en-US" sz="1400" b="0" i="0" dirty="0">
                <a:effectLst/>
              </a:rPr>
              <a:t> </a:t>
            </a:r>
          </a:p>
          <a:p>
            <a:pPr lvl="2"/>
            <a:r>
              <a:rPr lang="en-US" sz="1400" b="0" i="0" u="none" strike="noStrike" baseline="0" dirty="0"/>
              <a:t>As a reminder by being insured through MMO, eligible members can enroll in the discounted WW monthly membership of almost 50%. </a:t>
            </a:r>
          </a:p>
          <a:p>
            <a:pPr lvl="1"/>
            <a:r>
              <a:rPr lang="en-US" sz="1400" b="0" i="0" u="none" strike="noStrike" baseline="0" dirty="0"/>
              <a:t>Marketing materials are available </a:t>
            </a:r>
            <a:r>
              <a:rPr lang="en-US" sz="1400" dirty="0"/>
              <a:t>for group officials</a:t>
            </a:r>
            <a:endParaRPr lang="en-US" sz="1400" b="0" i="0" u="none" strike="noStrike" baseline="0" dirty="0"/>
          </a:p>
          <a:p>
            <a:pPr lvl="1"/>
            <a:endParaRPr lang="en-US" sz="900" dirty="0"/>
          </a:p>
          <a:p>
            <a:pPr lvl="1"/>
            <a:endParaRPr lang="en-US" sz="900" dirty="0"/>
          </a:p>
          <a:p>
            <a:pPr marL="0" indent="0">
              <a:buNone/>
            </a:pPr>
            <a:endParaRPr lang="en-US" sz="1800" dirty="0"/>
          </a:p>
        </p:txBody>
      </p:sp>
      <p:sp>
        <p:nvSpPr>
          <p:cNvPr id="6" name="Text Placeholder 3">
            <a:extLst>
              <a:ext uri="{FF2B5EF4-FFF2-40B4-BE49-F238E27FC236}">
                <a16:creationId xmlns:a16="http://schemas.microsoft.com/office/drawing/2014/main" id="{A21EA20F-47C6-4964-858B-AF09BEF3347B}"/>
              </a:ext>
            </a:extLst>
          </p:cNvPr>
          <p:cNvSpPr txBox="1">
            <a:spLocks/>
          </p:cNvSpPr>
          <p:nvPr/>
        </p:nvSpPr>
        <p:spPr>
          <a:xfrm>
            <a:off x="2514599" y="5461084"/>
            <a:ext cx="3637321" cy="507831"/>
          </a:xfrm>
          <a:prstGeom prst="rect">
            <a:avLst/>
          </a:prstGeom>
        </p:spPr>
        <p:txBody>
          <a:bodyPr vert="horz" lIns="0" tIns="0" rIns="0" bIns="0" rtlCol="0">
            <a:noAutofit/>
          </a:bodyPr>
          <a:lstStyle>
            <a:lvl1pPr marL="228600" indent="-228600" algn="l" defTabSz="228600" rtl="0" eaLnBrk="1" latinLnBrk="0" hangingPunct="1">
              <a:lnSpc>
                <a:spcPct val="100000"/>
              </a:lnSpc>
              <a:spcBef>
                <a:spcPts val="900"/>
              </a:spcBef>
              <a:buClr>
                <a:schemeClr val="accent5"/>
              </a:buClr>
              <a:buFont typeface="Wingdings" panose="05000000000000000000" pitchFamily="2" charset="2"/>
              <a:buChar char="§"/>
              <a:defRPr sz="2100" kern="1200">
                <a:solidFill>
                  <a:schemeClr val="accent6"/>
                </a:solidFill>
                <a:latin typeface="+mn-lt"/>
                <a:ea typeface="+mn-ea"/>
                <a:cs typeface="+mn-cs"/>
              </a:defRPr>
            </a:lvl1pPr>
            <a:lvl2pPr marL="484632" indent="-228600" algn="l" defTabSz="228600" rtl="0" eaLnBrk="1" latinLnBrk="0" hangingPunct="1">
              <a:lnSpc>
                <a:spcPct val="100000"/>
              </a:lnSpc>
              <a:spcBef>
                <a:spcPts val="450"/>
              </a:spcBef>
              <a:buClr>
                <a:schemeClr val="accent5"/>
              </a:buClr>
              <a:buFont typeface="Arial" panose="020B0604020202020204" pitchFamily="34" charset="0"/>
              <a:buChar char="–"/>
              <a:defRPr sz="1800" kern="1200">
                <a:solidFill>
                  <a:schemeClr val="accent6"/>
                </a:solidFill>
                <a:latin typeface="+mn-lt"/>
                <a:ea typeface="+mn-ea"/>
                <a:cs typeface="+mn-cs"/>
              </a:defRPr>
            </a:lvl2pPr>
            <a:lvl3pPr marL="713232" indent="-228600" algn="l" defTabSz="228600" rtl="0" eaLnBrk="1" latinLnBrk="0" hangingPunct="1">
              <a:lnSpc>
                <a:spcPct val="100000"/>
              </a:lnSpc>
              <a:spcBef>
                <a:spcPts val="675"/>
              </a:spcBef>
              <a:buClr>
                <a:schemeClr val="accent5"/>
              </a:buClr>
              <a:buFont typeface="Wingdings" panose="05000000000000000000" pitchFamily="2" charset="2"/>
              <a:buChar char="§"/>
              <a:defRPr sz="1500" kern="1200">
                <a:solidFill>
                  <a:schemeClr val="accent6"/>
                </a:solidFill>
                <a:latin typeface="+mn-lt"/>
                <a:ea typeface="+mn-ea"/>
                <a:cs typeface="+mn-cs"/>
              </a:defRPr>
            </a:lvl3pPr>
            <a:lvl4pPr marL="969264" indent="-228600" algn="l" defTabSz="228600" rtl="0" eaLnBrk="1" latinLnBrk="0" hangingPunct="1">
              <a:lnSpc>
                <a:spcPct val="100000"/>
              </a:lnSpc>
              <a:spcBef>
                <a:spcPts val="900"/>
              </a:spcBef>
              <a:buClr>
                <a:schemeClr val="accent5"/>
              </a:buClr>
              <a:buFont typeface="Arial" panose="020B0604020202020204" pitchFamily="34" charset="0"/>
              <a:buChar char="–"/>
              <a:defRPr sz="1200" kern="1200">
                <a:solidFill>
                  <a:schemeClr val="accent6"/>
                </a:solidFill>
                <a:latin typeface="+mn-lt"/>
                <a:ea typeface="+mn-ea"/>
                <a:cs typeface="+mn-cs"/>
              </a:defRPr>
            </a:lvl4pPr>
            <a:lvl5pPr marL="1197864" indent="-228600" algn="l" defTabSz="228600" rtl="0" eaLnBrk="1" latinLnBrk="0" hangingPunct="1">
              <a:lnSpc>
                <a:spcPct val="100000"/>
              </a:lnSpc>
              <a:spcBef>
                <a:spcPts val="900"/>
              </a:spcBef>
              <a:buClr>
                <a:schemeClr val="accent5"/>
              </a:buClr>
              <a:buFont typeface="Wingdings" panose="05000000000000000000" pitchFamily="2" charset="2"/>
              <a:buChar char="§"/>
              <a:defRPr sz="9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6032" lvl="1" indent="0" algn="ctr">
              <a:buNone/>
            </a:pPr>
            <a:r>
              <a:rPr lang="en-US" sz="1400" b="1" i="1" dirty="0"/>
              <a:t>If you have any questions, please contact </a:t>
            </a:r>
            <a:r>
              <a:rPr lang="en-US" sz="1400" b="1" i="1" dirty="0">
                <a:hlinkClick r:id="rId3"/>
              </a:rPr>
              <a:t>ww@medmutual.com</a:t>
            </a:r>
            <a:r>
              <a:rPr lang="en-US" sz="1400" b="1" i="1" dirty="0"/>
              <a:t> </a:t>
            </a:r>
          </a:p>
          <a:p>
            <a:pPr lvl="1"/>
            <a:endParaRPr lang="en-US" sz="900" dirty="0"/>
          </a:p>
          <a:p>
            <a:pPr lvl="1"/>
            <a:endParaRPr lang="en-US" sz="900" dirty="0"/>
          </a:p>
          <a:p>
            <a:pPr marL="0" indent="0">
              <a:buFont typeface="Wingdings" panose="05000000000000000000" pitchFamily="2" charset="2"/>
              <a:buNone/>
            </a:pPr>
            <a:endParaRPr lang="en-US" sz="1800" dirty="0"/>
          </a:p>
        </p:txBody>
      </p:sp>
      <p:pic>
        <p:nvPicPr>
          <p:cNvPr id="9" name="Picture 8">
            <a:extLst>
              <a:ext uri="{FF2B5EF4-FFF2-40B4-BE49-F238E27FC236}">
                <a16:creationId xmlns:a16="http://schemas.microsoft.com/office/drawing/2014/main" id="{E8ED6211-2872-E278-FD6A-0DABAB9E1844}"/>
              </a:ext>
            </a:extLst>
          </p:cNvPr>
          <p:cNvPicPr>
            <a:picLocks noChangeAspect="1"/>
          </p:cNvPicPr>
          <p:nvPr/>
        </p:nvPicPr>
        <p:blipFill>
          <a:blip r:embed="rId4"/>
          <a:stretch>
            <a:fillRect/>
          </a:stretch>
        </p:blipFill>
        <p:spPr>
          <a:xfrm>
            <a:off x="5259292" y="1143000"/>
            <a:ext cx="3407229" cy="3407229"/>
          </a:xfrm>
          <a:prstGeom prst="rect">
            <a:avLst/>
          </a:prstGeom>
        </p:spPr>
      </p:pic>
    </p:spTree>
    <p:extLst>
      <p:ext uri="{BB962C8B-B14F-4D97-AF65-F5344CB8AC3E}">
        <p14:creationId xmlns:p14="http://schemas.microsoft.com/office/powerpoint/2010/main" val="1503660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E9F5C-2F7A-4A90-52CB-875779BB8FEF}"/>
              </a:ext>
            </a:extLst>
          </p:cNvPr>
          <p:cNvSpPr>
            <a:spLocks noGrp="1"/>
          </p:cNvSpPr>
          <p:nvPr>
            <p:ph type="title"/>
          </p:nvPr>
        </p:nvSpPr>
        <p:spPr>
          <a:xfrm>
            <a:off x="228600" y="255565"/>
            <a:ext cx="8686800" cy="1015663"/>
          </a:xfrm>
        </p:spPr>
        <p:txBody>
          <a:bodyPr/>
          <a:lstStyle/>
          <a:p>
            <a:r>
              <a:rPr lang="en-US" sz="3200" dirty="0">
                <a:cs typeface="Arial"/>
              </a:rPr>
              <a:t>Emergency Room Redirection Member Mailings</a:t>
            </a:r>
            <a:endParaRPr lang="en-US" sz="3200" dirty="0"/>
          </a:p>
        </p:txBody>
      </p:sp>
      <p:sp>
        <p:nvSpPr>
          <p:cNvPr id="3" name="Slide Number Placeholder 2">
            <a:extLst>
              <a:ext uri="{FF2B5EF4-FFF2-40B4-BE49-F238E27FC236}">
                <a16:creationId xmlns:a16="http://schemas.microsoft.com/office/drawing/2014/main" id="{2E366F53-A478-A25D-CD65-36D6A9E9B74F}"/>
              </a:ext>
            </a:extLst>
          </p:cNvPr>
          <p:cNvSpPr>
            <a:spLocks noGrp="1"/>
          </p:cNvSpPr>
          <p:nvPr>
            <p:ph type="sldNum" sz="quarter" idx="10"/>
          </p:nvPr>
        </p:nvSpPr>
        <p:spPr/>
        <p:txBody>
          <a:bodyPr/>
          <a:lstStyle/>
          <a:p>
            <a:fld id="{171578E0-2CDA-4022-8976-438C1A7918DA}" type="slidenum">
              <a:rPr lang="en-US" smtClean="0"/>
              <a:pPr/>
              <a:t>9</a:t>
            </a:fld>
            <a:endParaRPr lang="en-US" dirty="0"/>
          </a:p>
        </p:txBody>
      </p:sp>
      <p:sp>
        <p:nvSpPr>
          <p:cNvPr id="4" name="Text Placeholder 3">
            <a:extLst>
              <a:ext uri="{FF2B5EF4-FFF2-40B4-BE49-F238E27FC236}">
                <a16:creationId xmlns:a16="http://schemas.microsoft.com/office/drawing/2014/main" id="{54E31D63-FEBD-EBFB-61DD-1DB7F08A5E00}"/>
              </a:ext>
            </a:extLst>
          </p:cNvPr>
          <p:cNvSpPr>
            <a:spLocks noGrp="1"/>
          </p:cNvSpPr>
          <p:nvPr>
            <p:ph type="body" sz="quarter" idx="11"/>
          </p:nvPr>
        </p:nvSpPr>
        <p:spPr>
          <a:xfrm>
            <a:off x="457200" y="1271228"/>
            <a:ext cx="8229600" cy="4622347"/>
          </a:xfrm>
        </p:spPr>
        <p:txBody>
          <a:bodyPr vert="horz" lIns="0" tIns="0" rIns="0" bIns="0" rtlCol="0" anchor="t">
            <a:noAutofit/>
          </a:bodyPr>
          <a:lstStyle/>
          <a:p>
            <a:r>
              <a:rPr lang="en-US" dirty="0">
                <a:cs typeface="Arial"/>
              </a:rPr>
              <a:t>As part of our ongoing efforts to reduce unnecessary ER visits, we are sending post-visit letters to members who have recently visited the ER for a non-life-threatening condition</a:t>
            </a:r>
          </a:p>
          <a:p>
            <a:r>
              <a:rPr lang="en-US" dirty="0">
                <a:cs typeface="Arial"/>
              </a:rPr>
              <a:t>Parents/guardians will receive the letters for those members under the age of 18</a:t>
            </a:r>
          </a:p>
          <a:p>
            <a:r>
              <a:rPr lang="en-US" dirty="0">
                <a:cs typeface="Arial"/>
              </a:rPr>
              <a:t>The member letter will:</a:t>
            </a:r>
          </a:p>
          <a:p>
            <a:pPr lvl="1"/>
            <a:r>
              <a:rPr lang="en-US" dirty="0">
                <a:cs typeface="Arial"/>
              </a:rPr>
              <a:t>Acknowledge the member’s recent ER visit</a:t>
            </a:r>
          </a:p>
          <a:p>
            <a:pPr lvl="1"/>
            <a:r>
              <a:rPr lang="en-US" dirty="0">
                <a:cs typeface="Arial"/>
              </a:rPr>
              <a:t>Encourage them to make a follow-up appointment with their PCP</a:t>
            </a:r>
          </a:p>
          <a:p>
            <a:pPr lvl="1"/>
            <a:r>
              <a:rPr lang="en-US" dirty="0">
                <a:cs typeface="Arial"/>
              </a:rPr>
              <a:t>Include a chart of available places to seek care based on symptoms and urgency (Such as </a:t>
            </a:r>
            <a:r>
              <a:rPr lang="en-US" dirty="0" err="1">
                <a:cs typeface="Arial"/>
              </a:rPr>
              <a:t>NurseLine</a:t>
            </a:r>
            <a:r>
              <a:rPr lang="en-US" dirty="0">
                <a:cs typeface="Arial"/>
              </a:rPr>
              <a:t>, Urgent Care, Convenience Clinics)</a:t>
            </a:r>
          </a:p>
          <a:p>
            <a:r>
              <a:rPr lang="en-US" dirty="0">
                <a:cs typeface="Arial"/>
              </a:rPr>
              <a:t>The goal is to educate these members about ER alternatives, so they are better prepared to make a quick decisions when care is needed in the future, saving the ER for true emergencies</a:t>
            </a:r>
          </a:p>
        </p:txBody>
      </p:sp>
    </p:spTree>
    <p:extLst>
      <p:ext uri="{BB962C8B-B14F-4D97-AF65-F5344CB8AC3E}">
        <p14:creationId xmlns:p14="http://schemas.microsoft.com/office/powerpoint/2010/main" val="2196580957"/>
      </p:ext>
    </p:extLst>
  </p:cSld>
  <p:clrMapOvr>
    <a:masterClrMapping/>
  </p:clrMapOvr>
</p:sld>
</file>

<file path=ppt/theme/theme1.xml><?xml version="1.0" encoding="utf-8"?>
<a:theme xmlns:a="http://schemas.openxmlformats.org/drawingml/2006/main" name="Medical Mutual_Teal Corporate">
  <a:themeElements>
    <a:clrScheme name="Medical Mutual Corporate (Teal)">
      <a:dk1>
        <a:srgbClr val="000000"/>
      </a:dk1>
      <a:lt1>
        <a:srgbClr val="FFFFFF"/>
      </a:lt1>
      <a:dk2>
        <a:srgbClr val="004F59"/>
      </a:dk2>
      <a:lt2>
        <a:srgbClr val="E1E1E1"/>
      </a:lt2>
      <a:accent1>
        <a:srgbClr val="008675"/>
      </a:accent1>
      <a:accent2>
        <a:srgbClr val="6D2077"/>
      </a:accent2>
      <a:accent3>
        <a:srgbClr val="007680"/>
      </a:accent3>
      <a:accent4>
        <a:srgbClr val="ED8B00"/>
      </a:accent4>
      <a:accent5>
        <a:srgbClr val="00C7B1"/>
      </a:accent5>
      <a:accent6>
        <a:srgbClr val="5F5F5F"/>
      </a:accent6>
      <a:hlink>
        <a:srgbClr val="0000FF"/>
      </a:hlink>
      <a:folHlink>
        <a:srgbClr val="FF0000"/>
      </a:folHlink>
    </a:clrScheme>
    <a:fontScheme name="Medical Mutual Corporate (Te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dical Mutual_Teal Corporate.pptx" id="{89AA6D91-598A-44F8-9CA1-25D5BBE16819}" vid="{35A4722D-242C-402F-A04C-8553051515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E87BE074C875448EAB100865CAC7FD" ma:contentTypeVersion="31" ma:contentTypeDescription="Create a new document." ma:contentTypeScope="" ma:versionID="6abf3ac11dba6f3134aa94c39e1cb4d3">
  <xsd:schema xmlns:xsd="http://www.w3.org/2001/XMLSchema" xmlns:xs="http://www.w3.org/2001/XMLSchema" xmlns:p="http://schemas.microsoft.com/office/2006/metadata/properties" xmlns:ns1="http://schemas.microsoft.com/sharepoint/v3" xmlns:ns2="d6526ede-5e12-44d8-915f-81121ecd60f3" xmlns:ns3="b0b82a3b-5aa9-40e7-bce8-eeed12240cff" targetNamespace="http://schemas.microsoft.com/office/2006/metadata/properties" ma:root="true" ma:fieldsID="6d8d592953caa07327fac85c1b741cd8" ns1:_="" ns2:_="" ns3:_="">
    <xsd:import namespace="http://schemas.microsoft.com/sharepoint/v3"/>
    <xsd:import namespace="d6526ede-5e12-44d8-915f-81121ecd60f3"/>
    <xsd:import namespace="b0b82a3b-5aa9-40e7-bce8-eeed12240cff"/>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Files" minOccurs="0"/>
                <xsd:element ref="ns2:MediaLengthInSeconds" minOccurs="0"/>
                <xsd:element ref="ns2:Date" minOccurs="0"/>
                <xsd:element ref="ns2:Date_Time" minOccurs="0"/>
                <xsd:element ref="ns2:date0" minOccurs="0"/>
                <xsd:element ref="ns2:LDS" minOccurs="0"/>
                <xsd:element ref="ns2:Dateandtime" minOccurs="0"/>
                <xsd:element ref="ns2:MargaretDay" minOccurs="0"/>
                <xsd:element ref="ns2:fbeb829b-4597-44f6-9f47-a8fbd3428502CountryOrRegion" minOccurs="0"/>
                <xsd:element ref="ns2:fbeb829b-4597-44f6-9f47-a8fbd3428502State" minOccurs="0"/>
                <xsd:element ref="ns2:fbeb829b-4597-44f6-9f47-a8fbd3428502City" minOccurs="0"/>
                <xsd:element ref="ns2:fbeb829b-4597-44f6-9f47-a8fbd3428502PostalCode" minOccurs="0"/>
                <xsd:element ref="ns2:fbeb829b-4597-44f6-9f47-a8fbd3428502Street" minOccurs="0"/>
                <xsd:element ref="ns2:fbeb829b-4597-44f6-9f47-a8fbd3428502GeoLoc" minOccurs="0"/>
                <xsd:element ref="ns2:fbeb829b-4597-44f6-9f47-a8fbd3428502Disp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526ede-5e12-44d8-915f-81121ecd60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62f2d21-8215-4cea-bd96-116fead3840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Files" ma:index="24" nillable="true" ma:displayName="Files" ma:format="Dropdown" ma:internalName="Files" ma:percentage="FALSE">
      <xsd:simpleType>
        <xsd:restriction base="dms:Number"/>
      </xsd:simpleType>
    </xsd:element>
    <xsd:element name="MediaLengthInSeconds" ma:index="25" nillable="true" ma:displayName="MediaLengthInSeconds" ma:hidden="true" ma:internalName="MediaLengthInSeconds" ma:readOnly="true">
      <xsd:simpleType>
        <xsd:restriction base="dms:Unknown"/>
      </xsd:simpleType>
    </xsd:element>
    <xsd:element name="Date" ma:index="26" nillable="true" ma:displayName="Date" ma:format="DateOnly" ma:internalName="Date">
      <xsd:simpleType>
        <xsd:restriction base="dms:DateTime"/>
      </xsd:simpleType>
    </xsd:element>
    <xsd:element name="Date_Time" ma:index="27" nillable="true" ma:displayName="Date_Time" ma:description="Date_Time" ma:format="DateTime" ma:internalName="Date_Time">
      <xsd:simpleType>
        <xsd:restriction base="dms:DateTime"/>
      </xsd:simpleType>
    </xsd:element>
    <xsd:element name="date0" ma:index="28" nillable="true" ma:displayName="date" ma:format="DateOnly" ma:internalName="date0">
      <xsd:simpleType>
        <xsd:restriction base="dms:DateTime"/>
      </xsd:simpleType>
    </xsd:element>
    <xsd:element name="LDS" ma:index="29" nillable="true" ma:displayName="LDS" ma:default="[today]" ma:format="DateTime" ma:internalName="LDS">
      <xsd:simpleType>
        <xsd:restriction base="dms:DateTime"/>
      </xsd:simpleType>
    </xsd:element>
    <xsd:element name="Dateandtime" ma:index="30" nillable="true" ma:displayName="Date and time " ma:format="DateOnly" ma:internalName="Dateandtime">
      <xsd:simpleType>
        <xsd:restriction base="dms:DateTime"/>
      </xsd:simpleType>
    </xsd:element>
    <xsd:element name="MargaretDay" ma:index="31" nillable="true" ma:displayName="Margaret Day" ma:format="Dropdown" ma:internalName="MargaretDay">
      <xsd:simpleType>
        <xsd:restriction base="dms:Unknown"/>
      </xsd:simpleType>
    </xsd:element>
    <xsd:element name="fbeb829b-4597-44f6-9f47-a8fbd3428502CountryOrRegion" ma:index="32" nillable="true" ma:displayName="Margaret Day: Country/Region" ma:internalName="CountryOrRegion" ma:readOnly="true">
      <xsd:simpleType>
        <xsd:restriction base="dms:Text"/>
      </xsd:simpleType>
    </xsd:element>
    <xsd:element name="fbeb829b-4597-44f6-9f47-a8fbd3428502State" ma:index="33" nillable="true" ma:displayName="Margaret Day: State" ma:internalName="State" ma:readOnly="true">
      <xsd:simpleType>
        <xsd:restriction base="dms:Text"/>
      </xsd:simpleType>
    </xsd:element>
    <xsd:element name="fbeb829b-4597-44f6-9f47-a8fbd3428502City" ma:index="34" nillable="true" ma:displayName="Margaret Day: City" ma:internalName="City" ma:readOnly="true">
      <xsd:simpleType>
        <xsd:restriction base="dms:Text"/>
      </xsd:simpleType>
    </xsd:element>
    <xsd:element name="fbeb829b-4597-44f6-9f47-a8fbd3428502PostalCode" ma:index="35" nillable="true" ma:displayName="Margaret Day: Postal Code" ma:internalName="PostalCode" ma:readOnly="true">
      <xsd:simpleType>
        <xsd:restriction base="dms:Text"/>
      </xsd:simpleType>
    </xsd:element>
    <xsd:element name="fbeb829b-4597-44f6-9f47-a8fbd3428502Street" ma:index="36" nillable="true" ma:displayName="Margaret Day: Street" ma:internalName="Street" ma:readOnly="true">
      <xsd:simpleType>
        <xsd:restriction base="dms:Text"/>
      </xsd:simpleType>
    </xsd:element>
    <xsd:element name="fbeb829b-4597-44f6-9f47-a8fbd3428502GeoLoc" ma:index="37" nillable="true" ma:displayName="Margaret Day: Coordinates" ma:internalName="GeoLoc" ma:readOnly="true">
      <xsd:simpleType>
        <xsd:restriction base="dms:Unknown"/>
      </xsd:simpleType>
    </xsd:element>
    <xsd:element name="fbeb829b-4597-44f6-9f47-a8fbd3428502DispName" ma:index="38" nillable="true" ma:displayName="Margaret Day: Name" ma:internalName="DispNa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b82a3b-5aa9-40e7-bce8-eeed12240cf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984775e-79ef-4337-b0ac-a1ecda101b84}" ma:internalName="TaxCatchAll" ma:showField="CatchAllData" ma:web="b0b82a3b-5aa9-40e7-bce8-eeed12240cf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ate xmlns="d6526ede-5e12-44d8-915f-81121ecd60f3" xsi:nil="true"/>
    <date0 xmlns="d6526ede-5e12-44d8-915f-81121ecd60f3" xsi:nil="true"/>
    <Files xmlns="d6526ede-5e12-44d8-915f-81121ecd60f3" xsi:nil="true"/>
    <Dateandtime xmlns="d6526ede-5e12-44d8-915f-81121ecd60f3" xsi:nil="true"/>
    <_ip_UnifiedCompliancePolicyProperties xmlns="http://schemas.microsoft.com/sharepoint/v3" xsi:nil="true"/>
    <lcf76f155ced4ddcb4097134ff3c332f xmlns="d6526ede-5e12-44d8-915f-81121ecd60f3">
      <Terms xmlns="http://schemas.microsoft.com/office/infopath/2007/PartnerControls"/>
    </lcf76f155ced4ddcb4097134ff3c332f>
    <TaxCatchAll xmlns="b0b82a3b-5aa9-40e7-bce8-eeed12240cff" xsi:nil="true"/>
    <MargaretDay xmlns="d6526ede-5e12-44d8-915f-81121ecd60f3" xsi:nil="true"/>
    <Date_Time xmlns="d6526ede-5e12-44d8-915f-81121ecd60f3" xsi:nil="true"/>
    <LDS xmlns="d6526ede-5e12-44d8-915f-81121ecd60f3">2022-10-24T12:51:21+00:00</LDS>
  </documentManagement>
</p:properties>
</file>

<file path=customXml/itemProps1.xml><?xml version="1.0" encoding="utf-8"?>
<ds:datastoreItem xmlns:ds="http://schemas.openxmlformats.org/officeDocument/2006/customXml" ds:itemID="{387AF361-CA3F-48B5-8791-55A503CCB2A8}">
  <ds:schemaRefs>
    <ds:schemaRef ds:uri="b0b82a3b-5aa9-40e7-bce8-eeed12240cff"/>
    <ds:schemaRef ds:uri="d6526ede-5e12-44d8-915f-81121ecd60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579C16-7104-41F2-A2AE-25E92D2F7BD2}">
  <ds:schemaRefs>
    <ds:schemaRef ds:uri="http://schemas.microsoft.com/sharepoint/v3/contenttype/forms"/>
  </ds:schemaRefs>
</ds:datastoreItem>
</file>

<file path=customXml/itemProps3.xml><?xml version="1.0" encoding="utf-8"?>
<ds:datastoreItem xmlns:ds="http://schemas.openxmlformats.org/officeDocument/2006/customXml" ds:itemID="{2C03A2DE-A95A-4EA4-8143-2A4D3AD73BB9}">
  <ds:schemaRefs>
    <ds:schemaRef ds:uri="d6526ede-5e12-44d8-915f-81121ecd60f3"/>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b0b82a3b-5aa9-40e7-bce8-eeed12240cff"/>
    <ds:schemaRef ds:uri="http://schemas.microsoft.com/office/2006/metadata/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Medical Mutual_Teal Corporate.potx</Template>
  <TotalTime>695</TotalTime>
  <Words>1106</Words>
  <Application>Microsoft Office PowerPoint</Application>
  <PresentationFormat>On-screen Show (4:3)</PresentationFormat>
  <Paragraphs>153</Paragraphs>
  <Slides>15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Franklin Gothic Book</vt:lpstr>
      <vt:lpstr>Franklin Gothic Demi</vt:lpstr>
      <vt:lpstr>Franklin Gothic Demi Cond</vt:lpstr>
      <vt:lpstr>Wingdings</vt:lpstr>
      <vt:lpstr>Medical Mutual_Teal Corporate</vt:lpstr>
      <vt:lpstr>Youngstown State University  September HCAC Meeting</vt:lpstr>
      <vt:lpstr>Agenda</vt:lpstr>
      <vt:lpstr>Medical Mutual Team Updates </vt:lpstr>
      <vt:lpstr>BLOOM Health </vt:lpstr>
      <vt:lpstr>Behavioral &amp; Mental Health Program </vt:lpstr>
      <vt:lpstr>2023 Health Campaign – 2nd Quarter</vt:lpstr>
      <vt:lpstr>2023 Health Campaign – 3rd Quarter</vt:lpstr>
      <vt:lpstr>WeightWatchers® Promotion</vt:lpstr>
      <vt:lpstr>Emergency Room Redirection Member Mailings</vt:lpstr>
      <vt:lpstr>Emergency Room Redirection Member Mailings</vt:lpstr>
      <vt:lpstr>Why We Might Call Flyer</vt:lpstr>
      <vt:lpstr>Introducing Strive Health</vt:lpstr>
      <vt:lpstr>Introducing Strive Health: Benefits</vt:lpstr>
      <vt:lpstr>Introducing Strive Health: Important Details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Mutual_Teal Corporate (Updated 08.17)</dc:title>
  <dc:creator>Mankowski, Michael</dc:creator>
  <cp:lastModifiedBy>Stacey Luce</cp:lastModifiedBy>
  <cp:revision>6</cp:revision>
  <cp:lastPrinted>2022-02-16T19:44:50Z</cp:lastPrinted>
  <dcterms:created xsi:type="dcterms:W3CDTF">2017-01-10T13:53:59Z</dcterms:created>
  <dcterms:modified xsi:type="dcterms:W3CDTF">2023-09-20T12:22:24Z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0x010100A6E87BE074C875448EAB100865CAC7FD</vt:lpwstr>
  </property>
  <property fmtid="{D5CDD505-2E9C-101B-9397-08002B2CF9AE}" pid="3" name="MediaServiceImageTags">
    <vt:lpwstr/>
  </property>
</Properties>
</file>