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0" r:id="rId1"/>
  </p:sldMasterIdLst>
  <p:sldIdLst>
    <p:sldId id="256" r:id="rId2"/>
    <p:sldId id="257" r:id="rId3"/>
    <p:sldId id="274" r:id="rId4"/>
    <p:sldId id="267" r:id="rId5"/>
    <p:sldId id="270" r:id="rId6"/>
    <p:sldId id="259" r:id="rId7"/>
    <p:sldId id="268" r:id="rId8"/>
    <p:sldId id="277" r:id="rId9"/>
    <p:sldId id="260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59" autoAdjust="0"/>
    <p:restoredTop sz="94660"/>
  </p:normalViewPr>
  <p:slideViewPr>
    <p:cSldViewPr snapToGrid="0">
      <p:cViewPr varScale="1">
        <p:scale>
          <a:sx n="69" d="100"/>
          <a:sy n="69" d="100"/>
        </p:scale>
        <p:origin x="4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0F8F60-5A26-46F3-A423-73D035F6725E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54EC9B1-C2F2-4C7E-85D5-E23B7EC15F5C}">
      <dgm:prSet phldrT="[Text]"/>
      <dgm:spPr/>
      <dgm:t>
        <a:bodyPr/>
        <a:lstStyle/>
        <a:p>
          <a:r>
            <a:rPr lang="en-US" dirty="0" smtClean="0"/>
            <a:t>Academic Department</a:t>
          </a:r>
          <a:endParaRPr lang="en-US" dirty="0"/>
        </a:p>
      </dgm:t>
    </dgm:pt>
    <dgm:pt modelId="{C823ACF2-A8F9-4701-8BF9-2A00FF144984}" type="parTrans" cxnId="{381FABBC-FA0B-4DC5-BEE3-E8F4B7C7CF1C}">
      <dgm:prSet/>
      <dgm:spPr/>
      <dgm:t>
        <a:bodyPr/>
        <a:lstStyle/>
        <a:p>
          <a:endParaRPr lang="en-US"/>
        </a:p>
      </dgm:t>
    </dgm:pt>
    <dgm:pt modelId="{8A02D064-31CF-41E4-A859-697127007651}" type="sibTrans" cxnId="{381FABBC-FA0B-4DC5-BEE3-E8F4B7C7CF1C}">
      <dgm:prSet/>
      <dgm:spPr/>
      <dgm:t>
        <a:bodyPr/>
        <a:lstStyle/>
        <a:p>
          <a:endParaRPr lang="en-US"/>
        </a:p>
      </dgm:t>
    </dgm:pt>
    <dgm:pt modelId="{E78FE065-9127-41E6-BE3C-23C3F257666B}">
      <dgm:prSet phldrT="[Text]"/>
      <dgm:spPr/>
      <dgm:t>
        <a:bodyPr/>
        <a:lstStyle/>
        <a:p>
          <a:r>
            <a:rPr lang="en-US" dirty="0" smtClean="0"/>
            <a:t>Curricular/Degree Completion</a:t>
          </a:r>
          <a:endParaRPr lang="en-US" dirty="0"/>
        </a:p>
      </dgm:t>
    </dgm:pt>
    <dgm:pt modelId="{25503A58-75C0-4FE7-A2FE-27432ABCAEC5}" type="parTrans" cxnId="{C953357E-5B3E-4E40-ADC5-FC4C330856A6}">
      <dgm:prSet/>
      <dgm:spPr/>
      <dgm:t>
        <a:bodyPr/>
        <a:lstStyle/>
        <a:p>
          <a:endParaRPr lang="en-US"/>
        </a:p>
      </dgm:t>
    </dgm:pt>
    <dgm:pt modelId="{FA6A6E51-5518-4D9E-B7EC-38EA86A3BD02}" type="sibTrans" cxnId="{C953357E-5B3E-4E40-ADC5-FC4C330856A6}">
      <dgm:prSet/>
      <dgm:spPr/>
      <dgm:t>
        <a:bodyPr/>
        <a:lstStyle/>
        <a:p>
          <a:endParaRPr lang="en-US"/>
        </a:p>
      </dgm:t>
    </dgm:pt>
    <dgm:pt modelId="{E31D9F5D-8487-4980-9C9E-5F51484E4F69}">
      <dgm:prSet phldrT="[Text]"/>
      <dgm:spPr/>
      <dgm:t>
        <a:bodyPr/>
        <a:lstStyle/>
        <a:p>
          <a:r>
            <a:rPr lang="en-US" dirty="0" smtClean="0"/>
            <a:t>Advisement/Student</a:t>
          </a:r>
          <a:endParaRPr lang="en-US" dirty="0"/>
        </a:p>
      </dgm:t>
    </dgm:pt>
    <dgm:pt modelId="{802706DD-0005-49F3-8797-BF52599ACFF4}" type="parTrans" cxnId="{A6D15BDE-61CB-4D8C-A14D-2E35AFF87BAC}">
      <dgm:prSet/>
      <dgm:spPr/>
      <dgm:t>
        <a:bodyPr/>
        <a:lstStyle/>
        <a:p>
          <a:endParaRPr lang="en-US"/>
        </a:p>
      </dgm:t>
    </dgm:pt>
    <dgm:pt modelId="{A277FE6F-1EBD-4E33-9305-68521A62BB49}" type="sibTrans" cxnId="{A6D15BDE-61CB-4D8C-A14D-2E35AFF87BAC}">
      <dgm:prSet/>
      <dgm:spPr/>
      <dgm:t>
        <a:bodyPr/>
        <a:lstStyle/>
        <a:p>
          <a:endParaRPr lang="en-US"/>
        </a:p>
      </dgm:t>
    </dgm:pt>
    <dgm:pt modelId="{043C67B6-A0FD-46B8-978D-6729CAA3C295}" type="pres">
      <dgm:prSet presAssocID="{D70F8F60-5A26-46F3-A423-73D035F6725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782907-926C-44BA-BBCE-5018D0658288}" type="pres">
      <dgm:prSet presAssocID="{554EC9B1-C2F2-4C7E-85D5-E23B7EC15F5C}" presName="parentLin" presStyleCnt="0"/>
      <dgm:spPr/>
    </dgm:pt>
    <dgm:pt modelId="{2FBBF782-30C8-435B-A90A-A8F94DD5E23B}" type="pres">
      <dgm:prSet presAssocID="{554EC9B1-C2F2-4C7E-85D5-E23B7EC15F5C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2F0B99DB-DCC6-4782-AF54-801E382ADE53}" type="pres">
      <dgm:prSet presAssocID="{554EC9B1-C2F2-4C7E-85D5-E23B7EC15F5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F5ACA8-E36A-4D5D-9780-2C24D9E0620E}" type="pres">
      <dgm:prSet presAssocID="{554EC9B1-C2F2-4C7E-85D5-E23B7EC15F5C}" presName="negativeSpace" presStyleCnt="0"/>
      <dgm:spPr/>
    </dgm:pt>
    <dgm:pt modelId="{0DFA0A28-F58D-4903-8A05-9603CC5F1F96}" type="pres">
      <dgm:prSet presAssocID="{554EC9B1-C2F2-4C7E-85D5-E23B7EC15F5C}" presName="childText" presStyleLbl="conFgAcc1" presStyleIdx="0" presStyleCnt="3">
        <dgm:presLayoutVars>
          <dgm:bulletEnabled val="1"/>
        </dgm:presLayoutVars>
      </dgm:prSet>
      <dgm:spPr/>
    </dgm:pt>
    <dgm:pt modelId="{7C9549CC-2BDE-40B1-A338-4AC6F8998A9F}" type="pres">
      <dgm:prSet presAssocID="{8A02D064-31CF-41E4-A859-697127007651}" presName="spaceBetweenRectangles" presStyleCnt="0"/>
      <dgm:spPr/>
    </dgm:pt>
    <dgm:pt modelId="{1CD53DC3-4B50-4A99-AC3D-8BC1B82FACC9}" type="pres">
      <dgm:prSet presAssocID="{E78FE065-9127-41E6-BE3C-23C3F257666B}" presName="parentLin" presStyleCnt="0"/>
      <dgm:spPr/>
    </dgm:pt>
    <dgm:pt modelId="{63E992B1-9D76-474B-9A8F-0BB185B4D78C}" type="pres">
      <dgm:prSet presAssocID="{E78FE065-9127-41E6-BE3C-23C3F257666B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A19D7196-DEDD-46C7-85A6-358569520BD8}" type="pres">
      <dgm:prSet presAssocID="{E78FE065-9127-41E6-BE3C-23C3F257666B}" presName="parentText" presStyleLbl="node1" presStyleIdx="1" presStyleCnt="3" custLinFactNeighborX="632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B9F2EC-C69D-4F98-BC47-EFC4E2DDF5BD}" type="pres">
      <dgm:prSet presAssocID="{E78FE065-9127-41E6-BE3C-23C3F257666B}" presName="negativeSpace" presStyleCnt="0"/>
      <dgm:spPr/>
    </dgm:pt>
    <dgm:pt modelId="{AD291914-1020-42EC-833F-D3D6366D465A}" type="pres">
      <dgm:prSet presAssocID="{E78FE065-9127-41E6-BE3C-23C3F257666B}" presName="childText" presStyleLbl="conFgAcc1" presStyleIdx="1" presStyleCnt="3">
        <dgm:presLayoutVars>
          <dgm:bulletEnabled val="1"/>
        </dgm:presLayoutVars>
      </dgm:prSet>
      <dgm:spPr/>
    </dgm:pt>
    <dgm:pt modelId="{92B27984-1D32-4B9B-A6EA-7207E56EC706}" type="pres">
      <dgm:prSet presAssocID="{FA6A6E51-5518-4D9E-B7EC-38EA86A3BD02}" presName="spaceBetweenRectangles" presStyleCnt="0"/>
      <dgm:spPr/>
    </dgm:pt>
    <dgm:pt modelId="{B571B647-BD35-4CA2-BC62-3904D266686E}" type="pres">
      <dgm:prSet presAssocID="{E31D9F5D-8487-4980-9C9E-5F51484E4F69}" presName="parentLin" presStyleCnt="0"/>
      <dgm:spPr/>
    </dgm:pt>
    <dgm:pt modelId="{4DF615C4-7AEB-4D4F-B4CC-70585BFF5FB7}" type="pres">
      <dgm:prSet presAssocID="{E31D9F5D-8487-4980-9C9E-5F51484E4F69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3C967EA0-CA36-4416-96BC-3E4AA890142B}" type="pres">
      <dgm:prSet presAssocID="{E31D9F5D-8487-4980-9C9E-5F51484E4F6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75AC66-D08F-4CC8-9B81-C97985F45D9D}" type="pres">
      <dgm:prSet presAssocID="{E31D9F5D-8487-4980-9C9E-5F51484E4F69}" presName="negativeSpace" presStyleCnt="0"/>
      <dgm:spPr/>
    </dgm:pt>
    <dgm:pt modelId="{95243002-2764-43B9-9F01-B22E3202E509}" type="pres">
      <dgm:prSet presAssocID="{E31D9F5D-8487-4980-9C9E-5F51484E4F6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7D14856-60F1-44DE-8602-CC3BC4EEF951}" type="presOf" srcId="{554EC9B1-C2F2-4C7E-85D5-E23B7EC15F5C}" destId="{2FBBF782-30C8-435B-A90A-A8F94DD5E23B}" srcOrd="0" destOrd="0" presId="urn:microsoft.com/office/officeart/2005/8/layout/list1"/>
    <dgm:cxn modelId="{0AF133D9-4F60-409C-8FF3-28733D3ACAA6}" type="presOf" srcId="{E78FE065-9127-41E6-BE3C-23C3F257666B}" destId="{A19D7196-DEDD-46C7-85A6-358569520BD8}" srcOrd="1" destOrd="0" presId="urn:microsoft.com/office/officeart/2005/8/layout/list1"/>
    <dgm:cxn modelId="{95B3EE17-C2B8-46B7-8EE5-9AA8F09BA2A7}" type="presOf" srcId="{E31D9F5D-8487-4980-9C9E-5F51484E4F69}" destId="{4DF615C4-7AEB-4D4F-B4CC-70585BFF5FB7}" srcOrd="0" destOrd="0" presId="urn:microsoft.com/office/officeart/2005/8/layout/list1"/>
    <dgm:cxn modelId="{A6D15BDE-61CB-4D8C-A14D-2E35AFF87BAC}" srcId="{D70F8F60-5A26-46F3-A423-73D035F6725E}" destId="{E31D9F5D-8487-4980-9C9E-5F51484E4F69}" srcOrd="2" destOrd="0" parTransId="{802706DD-0005-49F3-8797-BF52599ACFF4}" sibTransId="{A277FE6F-1EBD-4E33-9305-68521A62BB49}"/>
    <dgm:cxn modelId="{0EF97B4E-E5B7-4679-A9F1-3F18BB5149C1}" type="presOf" srcId="{D70F8F60-5A26-46F3-A423-73D035F6725E}" destId="{043C67B6-A0FD-46B8-978D-6729CAA3C295}" srcOrd="0" destOrd="0" presId="urn:microsoft.com/office/officeart/2005/8/layout/list1"/>
    <dgm:cxn modelId="{C953357E-5B3E-4E40-ADC5-FC4C330856A6}" srcId="{D70F8F60-5A26-46F3-A423-73D035F6725E}" destId="{E78FE065-9127-41E6-BE3C-23C3F257666B}" srcOrd="1" destOrd="0" parTransId="{25503A58-75C0-4FE7-A2FE-27432ABCAEC5}" sibTransId="{FA6A6E51-5518-4D9E-B7EC-38EA86A3BD02}"/>
    <dgm:cxn modelId="{57D242C4-330A-40EB-941F-02B2BCF3378D}" type="presOf" srcId="{E31D9F5D-8487-4980-9C9E-5F51484E4F69}" destId="{3C967EA0-CA36-4416-96BC-3E4AA890142B}" srcOrd="1" destOrd="0" presId="urn:microsoft.com/office/officeart/2005/8/layout/list1"/>
    <dgm:cxn modelId="{381FABBC-FA0B-4DC5-BEE3-E8F4B7C7CF1C}" srcId="{D70F8F60-5A26-46F3-A423-73D035F6725E}" destId="{554EC9B1-C2F2-4C7E-85D5-E23B7EC15F5C}" srcOrd="0" destOrd="0" parTransId="{C823ACF2-A8F9-4701-8BF9-2A00FF144984}" sibTransId="{8A02D064-31CF-41E4-A859-697127007651}"/>
    <dgm:cxn modelId="{AAF8406A-B49B-4103-8064-5DCCFB244FB1}" type="presOf" srcId="{E78FE065-9127-41E6-BE3C-23C3F257666B}" destId="{63E992B1-9D76-474B-9A8F-0BB185B4D78C}" srcOrd="0" destOrd="0" presId="urn:microsoft.com/office/officeart/2005/8/layout/list1"/>
    <dgm:cxn modelId="{242CE406-E64B-40B0-81F3-B826C8082EF5}" type="presOf" srcId="{554EC9B1-C2F2-4C7E-85D5-E23B7EC15F5C}" destId="{2F0B99DB-DCC6-4782-AF54-801E382ADE53}" srcOrd="1" destOrd="0" presId="urn:microsoft.com/office/officeart/2005/8/layout/list1"/>
    <dgm:cxn modelId="{F3AF983C-E197-4E5A-BCD8-E25A8E9BCCFD}" type="presParOf" srcId="{043C67B6-A0FD-46B8-978D-6729CAA3C295}" destId="{B2782907-926C-44BA-BBCE-5018D0658288}" srcOrd="0" destOrd="0" presId="urn:microsoft.com/office/officeart/2005/8/layout/list1"/>
    <dgm:cxn modelId="{704A9859-A201-4FA9-B80E-27053D6AA668}" type="presParOf" srcId="{B2782907-926C-44BA-BBCE-5018D0658288}" destId="{2FBBF782-30C8-435B-A90A-A8F94DD5E23B}" srcOrd="0" destOrd="0" presId="urn:microsoft.com/office/officeart/2005/8/layout/list1"/>
    <dgm:cxn modelId="{C219AC7E-5D48-4700-919A-43C52A692ADD}" type="presParOf" srcId="{B2782907-926C-44BA-BBCE-5018D0658288}" destId="{2F0B99DB-DCC6-4782-AF54-801E382ADE53}" srcOrd="1" destOrd="0" presId="urn:microsoft.com/office/officeart/2005/8/layout/list1"/>
    <dgm:cxn modelId="{F3DEAF0F-51D7-42E9-8001-FB0844B34CE0}" type="presParOf" srcId="{043C67B6-A0FD-46B8-978D-6729CAA3C295}" destId="{1EF5ACA8-E36A-4D5D-9780-2C24D9E0620E}" srcOrd="1" destOrd="0" presId="urn:microsoft.com/office/officeart/2005/8/layout/list1"/>
    <dgm:cxn modelId="{07239629-0E83-4BD5-9AEA-EA944E151FDE}" type="presParOf" srcId="{043C67B6-A0FD-46B8-978D-6729CAA3C295}" destId="{0DFA0A28-F58D-4903-8A05-9603CC5F1F96}" srcOrd="2" destOrd="0" presId="urn:microsoft.com/office/officeart/2005/8/layout/list1"/>
    <dgm:cxn modelId="{A732D941-17E4-4C1C-AF0E-EFF546280775}" type="presParOf" srcId="{043C67B6-A0FD-46B8-978D-6729CAA3C295}" destId="{7C9549CC-2BDE-40B1-A338-4AC6F8998A9F}" srcOrd="3" destOrd="0" presId="urn:microsoft.com/office/officeart/2005/8/layout/list1"/>
    <dgm:cxn modelId="{18F7DB1A-77B6-4350-8F8F-E4C7A0947DE5}" type="presParOf" srcId="{043C67B6-A0FD-46B8-978D-6729CAA3C295}" destId="{1CD53DC3-4B50-4A99-AC3D-8BC1B82FACC9}" srcOrd="4" destOrd="0" presId="urn:microsoft.com/office/officeart/2005/8/layout/list1"/>
    <dgm:cxn modelId="{F1FCFB7E-927A-4283-8651-27CF768C8C12}" type="presParOf" srcId="{1CD53DC3-4B50-4A99-AC3D-8BC1B82FACC9}" destId="{63E992B1-9D76-474B-9A8F-0BB185B4D78C}" srcOrd="0" destOrd="0" presId="urn:microsoft.com/office/officeart/2005/8/layout/list1"/>
    <dgm:cxn modelId="{8D7210B7-CBC1-4316-84DF-41DC566F2E0E}" type="presParOf" srcId="{1CD53DC3-4B50-4A99-AC3D-8BC1B82FACC9}" destId="{A19D7196-DEDD-46C7-85A6-358569520BD8}" srcOrd="1" destOrd="0" presId="urn:microsoft.com/office/officeart/2005/8/layout/list1"/>
    <dgm:cxn modelId="{CE7781D5-6BAC-4D44-B882-EA0A1D354625}" type="presParOf" srcId="{043C67B6-A0FD-46B8-978D-6729CAA3C295}" destId="{DEB9F2EC-C69D-4F98-BC47-EFC4E2DDF5BD}" srcOrd="5" destOrd="0" presId="urn:microsoft.com/office/officeart/2005/8/layout/list1"/>
    <dgm:cxn modelId="{8BAC0160-9B03-4F79-A083-23CB9CE15A36}" type="presParOf" srcId="{043C67B6-A0FD-46B8-978D-6729CAA3C295}" destId="{AD291914-1020-42EC-833F-D3D6366D465A}" srcOrd="6" destOrd="0" presId="urn:microsoft.com/office/officeart/2005/8/layout/list1"/>
    <dgm:cxn modelId="{8D3FC646-155B-4AB8-8430-22E485B1455D}" type="presParOf" srcId="{043C67B6-A0FD-46B8-978D-6729CAA3C295}" destId="{92B27984-1D32-4B9B-A6EA-7207E56EC706}" srcOrd="7" destOrd="0" presId="urn:microsoft.com/office/officeart/2005/8/layout/list1"/>
    <dgm:cxn modelId="{85FC299A-1757-418A-83EC-AB3FFA425E6D}" type="presParOf" srcId="{043C67B6-A0FD-46B8-978D-6729CAA3C295}" destId="{B571B647-BD35-4CA2-BC62-3904D266686E}" srcOrd="8" destOrd="0" presId="urn:microsoft.com/office/officeart/2005/8/layout/list1"/>
    <dgm:cxn modelId="{0F569245-58AD-4F8B-B9E1-856742D62D81}" type="presParOf" srcId="{B571B647-BD35-4CA2-BC62-3904D266686E}" destId="{4DF615C4-7AEB-4D4F-B4CC-70585BFF5FB7}" srcOrd="0" destOrd="0" presId="urn:microsoft.com/office/officeart/2005/8/layout/list1"/>
    <dgm:cxn modelId="{321C5657-D6CA-4781-B95E-019489E1EF6D}" type="presParOf" srcId="{B571B647-BD35-4CA2-BC62-3904D266686E}" destId="{3C967EA0-CA36-4416-96BC-3E4AA890142B}" srcOrd="1" destOrd="0" presId="urn:microsoft.com/office/officeart/2005/8/layout/list1"/>
    <dgm:cxn modelId="{E0024FFD-ECF5-4DF4-87D4-478C561D1FEA}" type="presParOf" srcId="{043C67B6-A0FD-46B8-978D-6729CAA3C295}" destId="{3875AC66-D08F-4CC8-9B81-C97985F45D9D}" srcOrd="9" destOrd="0" presId="urn:microsoft.com/office/officeart/2005/8/layout/list1"/>
    <dgm:cxn modelId="{F4E63B6C-9198-4B80-A299-93319995266A}" type="presParOf" srcId="{043C67B6-A0FD-46B8-978D-6729CAA3C295}" destId="{95243002-2764-43B9-9F01-B22E3202E50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FA0A28-F58D-4903-8A05-9603CC5F1F96}">
      <dsp:nvSpPr>
        <dsp:cNvPr id="0" name=""/>
        <dsp:cNvSpPr/>
      </dsp:nvSpPr>
      <dsp:spPr>
        <a:xfrm>
          <a:off x="0" y="393069"/>
          <a:ext cx="8761413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0B99DB-DCC6-4782-AF54-801E382ADE53}">
      <dsp:nvSpPr>
        <dsp:cNvPr id="0" name=""/>
        <dsp:cNvSpPr/>
      </dsp:nvSpPr>
      <dsp:spPr>
        <a:xfrm>
          <a:off x="438070" y="9309"/>
          <a:ext cx="6132989" cy="7675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812" tIns="0" rIns="231812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Academic Department</a:t>
          </a:r>
          <a:endParaRPr lang="en-US" sz="2600" kern="1200" dirty="0"/>
        </a:p>
      </dsp:txBody>
      <dsp:txXfrm>
        <a:off x="475537" y="46776"/>
        <a:ext cx="6058055" cy="692586"/>
      </dsp:txXfrm>
    </dsp:sp>
    <dsp:sp modelId="{AD291914-1020-42EC-833F-D3D6366D465A}">
      <dsp:nvSpPr>
        <dsp:cNvPr id="0" name=""/>
        <dsp:cNvSpPr/>
      </dsp:nvSpPr>
      <dsp:spPr>
        <a:xfrm>
          <a:off x="0" y="1572430"/>
          <a:ext cx="8761413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9D7196-DEDD-46C7-85A6-358569520BD8}">
      <dsp:nvSpPr>
        <dsp:cNvPr id="0" name=""/>
        <dsp:cNvSpPr/>
      </dsp:nvSpPr>
      <dsp:spPr>
        <a:xfrm>
          <a:off x="465778" y="1188670"/>
          <a:ext cx="6132989" cy="7675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812" tIns="0" rIns="231812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Curricular/Degree Completion</a:t>
          </a:r>
          <a:endParaRPr lang="en-US" sz="2600" kern="1200" dirty="0"/>
        </a:p>
      </dsp:txBody>
      <dsp:txXfrm>
        <a:off x="503245" y="1226137"/>
        <a:ext cx="6058055" cy="692586"/>
      </dsp:txXfrm>
    </dsp:sp>
    <dsp:sp modelId="{95243002-2764-43B9-9F01-B22E3202E509}">
      <dsp:nvSpPr>
        <dsp:cNvPr id="0" name=""/>
        <dsp:cNvSpPr/>
      </dsp:nvSpPr>
      <dsp:spPr>
        <a:xfrm>
          <a:off x="0" y="2751790"/>
          <a:ext cx="8761413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967EA0-CA36-4416-96BC-3E4AA890142B}">
      <dsp:nvSpPr>
        <dsp:cNvPr id="0" name=""/>
        <dsp:cNvSpPr/>
      </dsp:nvSpPr>
      <dsp:spPr>
        <a:xfrm>
          <a:off x="438070" y="2368030"/>
          <a:ext cx="6132989" cy="7675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812" tIns="0" rIns="231812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Advisement/Student</a:t>
          </a:r>
          <a:endParaRPr lang="en-US" sz="2600" kern="1200" dirty="0"/>
        </a:p>
      </dsp:txBody>
      <dsp:txXfrm>
        <a:off x="475537" y="2405497"/>
        <a:ext cx="6058055" cy="6925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291C8B37-A926-4C38-9233-6BDA825D38E4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2F303CFF-C1B9-4B6E-A3D1-2159E737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678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B37-A926-4C38-9233-6BDA825D38E4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3CFF-C1B9-4B6E-A3D1-2159E737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708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B37-A926-4C38-9233-6BDA825D38E4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3CFF-C1B9-4B6E-A3D1-2159E737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61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B37-A926-4C38-9233-6BDA825D38E4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3CFF-C1B9-4B6E-A3D1-2159E737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309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B37-A926-4C38-9233-6BDA825D38E4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3CFF-C1B9-4B6E-A3D1-2159E737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5201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B37-A926-4C38-9233-6BDA825D38E4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3CFF-C1B9-4B6E-A3D1-2159E737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84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B37-A926-4C38-9233-6BDA825D38E4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3CFF-C1B9-4B6E-A3D1-2159E737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202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B37-A926-4C38-9233-6BDA825D38E4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3CFF-C1B9-4B6E-A3D1-2159E737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970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B37-A926-4C38-9233-6BDA825D38E4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3CFF-C1B9-4B6E-A3D1-2159E737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335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B37-A926-4C38-9233-6BDA825D38E4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3CFF-C1B9-4B6E-A3D1-2159E737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86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B37-A926-4C38-9233-6BDA825D38E4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3CFF-C1B9-4B6E-A3D1-2159E737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6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B37-A926-4C38-9233-6BDA825D38E4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3CFF-C1B9-4B6E-A3D1-2159E737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057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B37-A926-4C38-9233-6BDA825D38E4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3CFF-C1B9-4B6E-A3D1-2159E737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609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B37-A926-4C38-9233-6BDA825D38E4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3CFF-C1B9-4B6E-A3D1-2159E737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747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B37-A926-4C38-9233-6BDA825D38E4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3CFF-C1B9-4B6E-A3D1-2159E737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49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B37-A926-4C38-9233-6BDA825D38E4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3CFF-C1B9-4B6E-A3D1-2159E737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018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B37-A926-4C38-9233-6BDA825D38E4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3CFF-C1B9-4B6E-A3D1-2159E737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115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91C8B37-A926-4C38-9233-6BDA825D38E4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2F303CFF-C1B9-4B6E-A3D1-2159E737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465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  <p:sldLayoutId id="2147483892" r:id="rId12"/>
    <p:sldLayoutId id="2147483893" r:id="rId13"/>
    <p:sldLayoutId id="2147483894" r:id="rId14"/>
    <p:sldLayoutId id="2147483895" r:id="rId15"/>
    <p:sldLayoutId id="2147483896" r:id="rId16"/>
    <p:sldLayoutId id="214748389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Teach Out Strategies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Plan for Students Enrolled in a Sunset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483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after Spring registration is final</a:t>
            </a:r>
          </a:p>
          <a:p>
            <a:r>
              <a:rPr lang="en-US" dirty="0" smtClean="0"/>
              <a:t>Continued outreach to students within programs</a:t>
            </a:r>
          </a:p>
        </p:txBody>
      </p:sp>
      <p:sp>
        <p:nvSpPr>
          <p:cNvPr id="4" name="AutoShape 2" descr="Youngstown State University planning in-person graduation | WKBN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4230" y="4119613"/>
            <a:ext cx="3891643" cy="217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111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Formed a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86182"/>
            <a:ext cx="10515600" cy="3563072"/>
          </a:xfrm>
        </p:spPr>
        <p:txBody>
          <a:bodyPr/>
          <a:lstStyle/>
          <a:p>
            <a:pPr lvl="0"/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en-US" dirty="0" smtClean="0"/>
              <a:t>Kevin Ball, Associate Provost, Academic Programs and Planning</a:t>
            </a:r>
          </a:p>
          <a:p>
            <a:pPr lvl="0"/>
            <a:r>
              <a:rPr lang="en-US" dirty="0" smtClean="0"/>
              <a:t>Claire </a:t>
            </a:r>
            <a:r>
              <a:rPr lang="en-US" dirty="0"/>
              <a:t>Berardini, Associate Provost, Student Success</a:t>
            </a:r>
          </a:p>
          <a:p>
            <a:pPr lvl="0"/>
            <a:r>
              <a:rPr lang="en-US" dirty="0"/>
              <a:t>Jeanne Herman, University Registrar</a:t>
            </a:r>
          </a:p>
          <a:p>
            <a:pPr lvl="0"/>
            <a:r>
              <a:rPr lang="en-US" dirty="0"/>
              <a:t>Sal Sanders, Dean and Assistant Provost, College of Graduate Studies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051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Made A Plan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Done</a:t>
            </a:r>
            <a:endParaRPr lang="en-US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pPr marL="342900" lvl="0" indent="-342900">
              <a:buClr>
                <a:srgbClr val="F5A408"/>
              </a:buClr>
              <a:buFont typeface="Wingdings 3" charset="2"/>
              <a:buChar char=""/>
            </a:pP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Identified Students</a:t>
            </a:r>
          </a:p>
          <a:p>
            <a:pPr marL="342900" lvl="0" indent="-342900">
              <a:buClr>
                <a:srgbClr val="F5A408"/>
              </a:buClr>
              <a:buFont typeface="Wingdings 3" charset="2"/>
              <a:buChar char=""/>
            </a:pP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Created degree audits via Penguin PASS</a:t>
            </a:r>
          </a:p>
          <a:p>
            <a:pPr marL="342900" lvl="0" indent="-342900">
              <a:buClr>
                <a:srgbClr val="F5A408"/>
              </a:buClr>
              <a:buFont typeface="Wingdings 3" charset="2"/>
              <a:buChar char=""/>
            </a:pP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Distributed </a:t>
            </a:r>
            <a:r>
              <a:rPr lang="en-US" sz="1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audits 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to academic departments, program coordinators  and academic advisors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 smtClean="0"/>
              <a:t>In Progress</a:t>
            </a:r>
            <a:endParaRPr lang="en-US" b="1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pPr marL="342900" lvl="0" indent="-342900">
              <a:buClr>
                <a:srgbClr val="F5A408"/>
              </a:buClr>
              <a:buFont typeface="Wingdings 3" charset="2"/>
              <a:buChar char=""/>
            </a:pP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Advisors outreach to students</a:t>
            </a:r>
          </a:p>
          <a:p>
            <a:pPr marL="342900" lvl="0" indent="-342900">
              <a:buClr>
                <a:srgbClr val="F5A408"/>
              </a:buClr>
              <a:buFont typeface="Wingdings 3" charset="2"/>
              <a:buChar char=""/>
            </a:pP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Review of courses needed for degree completion</a:t>
            </a:r>
          </a:p>
          <a:p>
            <a:pPr marL="342900" lvl="0" indent="-342900">
              <a:buClr>
                <a:srgbClr val="F5A408"/>
              </a:buClr>
              <a:buFont typeface="Wingdings 3" charset="2"/>
              <a:buChar char=""/>
            </a:pPr>
            <a:r>
              <a:rPr lang="en-US" sz="1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Student 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plans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 smtClean="0"/>
              <a:t>To Be Completed</a:t>
            </a:r>
            <a:endParaRPr lang="en-US" b="1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7"/>
          </p:nvPr>
        </p:nvSpPr>
        <p:spPr/>
        <p:txBody>
          <a:bodyPr>
            <a:normAutofit/>
          </a:bodyPr>
          <a:lstStyle/>
          <a:p>
            <a:pPr marL="342900" lvl="0" indent="-342900">
              <a:buClr>
                <a:srgbClr val="F5A408"/>
              </a:buClr>
              <a:buFont typeface="Wingdings 3" charset="2"/>
              <a:buChar char=""/>
            </a:pPr>
            <a:r>
              <a:rPr lang="en-US" sz="1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Identify alternate courses for degree completion</a:t>
            </a:r>
            <a:endParaRPr lang="en-US" sz="18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342900" lvl="0" indent="-342900">
              <a:buClr>
                <a:srgbClr val="F5A408"/>
              </a:buClr>
              <a:buFont typeface="Wingdings 3" charset="2"/>
              <a:buChar char=""/>
            </a:pPr>
            <a:r>
              <a:rPr lang="en-US" sz="1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Identify alternate methods of  specific course </a:t>
            </a:r>
            <a:r>
              <a:rPr lang="en-US" sz="1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offerings</a:t>
            </a:r>
            <a:endParaRPr lang="en-US" sz="18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342900" lvl="0" indent="-342900">
              <a:buClr>
                <a:srgbClr val="F5A408"/>
              </a:buClr>
              <a:buFont typeface="Wingdings 3" charset="2"/>
              <a:buChar char=""/>
            </a:pPr>
            <a:r>
              <a:rPr lang="en-US" sz="1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Reassess students within this group after spring registration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730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Degree Audits for Review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9526843"/>
              </p:ext>
            </p:extLst>
          </p:nvPr>
        </p:nvGraphicFramePr>
        <p:xfrm>
          <a:off x="1155700" y="2603500"/>
          <a:ext cx="87614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2125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Department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3297382"/>
            <a:ext cx="8761413" cy="272241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Chairs and Program Coordinators working with Registrar Office</a:t>
            </a:r>
          </a:p>
          <a:p>
            <a:r>
              <a:rPr lang="en-US" dirty="0" smtClean="0"/>
              <a:t>Impact </a:t>
            </a:r>
            <a:r>
              <a:rPr lang="en-US" dirty="0" smtClean="0"/>
              <a:t>on course availability for spring and summer</a:t>
            </a:r>
          </a:p>
          <a:p>
            <a:r>
              <a:rPr lang="en-US" dirty="0" smtClean="0"/>
              <a:t>Impact on faculty</a:t>
            </a:r>
          </a:p>
          <a:p>
            <a:r>
              <a:rPr lang="en-US" dirty="0" smtClean="0"/>
              <a:t>Course substitutions when possible</a:t>
            </a:r>
          </a:p>
        </p:txBody>
      </p:sp>
    </p:spTree>
    <p:extLst>
      <p:ext uri="{BB962C8B-B14F-4D97-AF65-F5344CB8AC3E}">
        <p14:creationId xmlns:p14="http://schemas.microsoft.com/office/powerpoint/2010/main" val="1582743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Curricular/Degree Completion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3572" y="3094181"/>
            <a:ext cx="8761413" cy="2556164"/>
          </a:xfrm>
        </p:spPr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Chairs </a:t>
            </a:r>
            <a:r>
              <a:rPr lang="en-US" b="1" dirty="0"/>
              <a:t>and Program </a:t>
            </a:r>
            <a:r>
              <a:rPr lang="en-US" b="1" dirty="0" smtClean="0"/>
              <a:t>Coordinators working with Registrar Office</a:t>
            </a:r>
            <a:endParaRPr lang="en-US" b="1" dirty="0"/>
          </a:p>
          <a:p>
            <a:r>
              <a:rPr lang="en-US" dirty="0" smtClean="0"/>
              <a:t>Remaining </a:t>
            </a:r>
            <a:r>
              <a:rPr lang="en-US" dirty="0" smtClean="0"/>
              <a:t>course work for degree completion</a:t>
            </a:r>
          </a:p>
          <a:p>
            <a:r>
              <a:rPr lang="en-US" dirty="0" smtClean="0"/>
              <a:t>Identify key courses that should be taken spring and summer</a:t>
            </a:r>
          </a:p>
          <a:p>
            <a:r>
              <a:rPr lang="en-US" dirty="0" smtClean="0"/>
              <a:t>Estimate completion date for students in sunset programs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89598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Advisement/Student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3241964"/>
            <a:ext cx="8761413" cy="2777836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Academic Advisors working with OAA </a:t>
            </a:r>
          </a:p>
          <a:p>
            <a:r>
              <a:rPr lang="en-US" dirty="0" smtClean="0"/>
              <a:t>Outreach to </a:t>
            </a:r>
            <a:r>
              <a:rPr lang="en-US" dirty="0" smtClean="0"/>
              <a:t>students </a:t>
            </a:r>
          </a:p>
          <a:p>
            <a:r>
              <a:rPr lang="en-US" dirty="0" smtClean="0"/>
              <a:t>Possible </a:t>
            </a:r>
            <a:r>
              <a:rPr lang="en-US" dirty="0" smtClean="0"/>
              <a:t>major change</a:t>
            </a:r>
          </a:p>
          <a:p>
            <a:r>
              <a:rPr lang="en-US" dirty="0" smtClean="0"/>
              <a:t>Reassess after spring </a:t>
            </a:r>
            <a:r>
              <a:rPr lang="en-US" dirty="0" smtClean="0"/>
              <a:t>registration</a:t>
            </a:r>
          </a:p>
          <a:p>
            <a:r>
              <a:rPr lang="en-US" dirty="0"/>
              <a:t>Provide student with expected graduation date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860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Educational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3380508"/>
            <a:ext cx="8761413" cy="2639291"/>
          </a:xfrm>
        </p:spPr>
        <p:txBody>
          <a:bodyPr/>
          <a:lstStyle/>
          <a:p>
            <a:r>
              <a:rPr lang="en-US" dirty="0" smtClean="0"/>
              <a:t>Student Educational Plan is a tool within Penguin </a:t>
            </a:r>
            <a:r>
              <a:rPr lang="en-US" dirty="0" smtClean="0"/>
              <a:t>PASS</a:t>
            </a:r>
          </a:p>
          <a:p>
            <a:r>
              <a:rPr lang="en-US" dirty="0" smtClean="0"/>
              <a:t>Individual completion plan that lists required courses by semester</a:t>
            </a:r>
            <a:endParaRPr lang="en-US" dirty="0" smtClean="0"/>
          </a:p>
          <a:p>
            <a:r>
              <a:rPr lang="en-US" dirty="0" smtClean="0"/>
              <a:t>Based on student preferences</a:t>
            </a:r>
          </a:p>
          <a:p>
            <a:r>
              <a:rPr lang="en-US" dirty="0" smtClean="0"/>
              <a:t>Plans created by advisor; reviewed by student</a:t>
            </a:r>
          </a:p>
          <a:p>
            <a:r>
              <a:rPr lang="en-US" dirty="0"/>
              <a:t>Students have access to </a:t>
            </a:r>
            <a:r>
              <a:rPr lang="en-US" dirty="0" smtClean="0"/>
              <a:t>plan in Penguin PASS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347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Plans in Penguin PASS</a:t>
            </a:r>
            <a:endParaRPr lang="en-US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0086" y="2603500"/>
            <a:ext cx="7512640" cy="341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2218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832</TotalTime>
  <Words>264</Words>
  <Application>Microsoft Office PowerPoint</Application>
  <PresentationFormat>Widescreen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 Boardroom</vt:lpstr>
      <vt:lpstr>Teach Out Strategies</vt:lpstr>
      <vt:lpstr>Formed a Committee</vt:lpstr>
      <vt:lpstr>Made A Plan</vt:lpstr>
      <vt:lpstr>Degree Audits for Review</vt:lpstr>
      <vt:lpstr>Academic Department Level</vt:lpstr>
      <vt:lpstr>Curricular/Degree Completion Level</vt:lpstr>
      <vt:lpstr>Advisement/Student Level</vt:lpstr>
      <vt:lpstr>Student Educational Plan</vt:lpstr>
      <vt:lpstr>Student Plans in Penguin PASS</vt:lpstr>
      <vt:lpstr>Next Steps</vt:lpstr>
    </vt:vector>
  </TitlesOfParts>
  <Company>Youngstown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 Out Strategies</dc:title>
  <dc:creator>Jeanne M Herman</dc:creator>
  <cp:lastModifiedBy>Jeanne M Herman</cp:lastModifiedBy>
  <cp:revision>34</cp:revision>
  <dcterms:created xsi:type="dcterms:W3CDTF">2021-11-30T18:29:04Z</dcterms:created>
  <dcterms:modified xsi:type="dcterms:W3CDTF">2021-12-02T17:36:28Z</dcterms:modified>
</cp:coreProperties>
</file>