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58" r:id="rId9"/>
    <p:sldId id="269" r:id="rId10"/>
    <p:sldId id="270" r:id="rId11"/>
    <p:sldId id="271" r:id="rId12"/>
    <p:sldId id="272" r:id="rId13"/>
    <p:sldId id="273" r:id="rId14"/>
    <p:sldId id="274" r:id="rId15"/>
    <p:sldId id="260" r:id="rId16"/>
    <p:sldId id="261" r:id="rId17"/>
    <p:sldId id="280" r:id="rId18"/>
    <p:sldId id="266" r:id="rId19"/>
    <p:sldId id="262" r:id="rId20"/>
    <p:sldId id="267" r:id="rId21"/>
    <p:sldId id="264" r:id="rId22"/>
    <p:sldId id="268" r:id="rId23"/>
    <p:sldId id="265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58632" autoAdjust="0"/>
  </p:normalViewPr>
  <p:slideViewPr>
    <p:cSldViewPr snapToGrid="0">
      <p:cViewPr varScale="1">
        <p:scale>
          <a:sx n="62" d="100"/>
          <a:sy n="62" d="100"/>
        </p:scale>
        <p:origin x="84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E4638-F6E3-4A3B-BAA7-D55EA6D41575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9647E-8FD8-4162-9FD0-A0FE6D85D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36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57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would also apply to yourself</a:t>
            </a:r>
          </a:p>
          <a:p>
            <a:r>
              <a:rPr lang="en-US" dirty="0"/>
              <a:t>Ask yourself how are you doing? Where are you getting stuck</a:t>
            </a:r>
          </a:p>
          <a:p>
            <a:r>
              <a:rPr lang="en-US" dirty="0"/>
              <a:t>What are the benefits you are experiencing right now?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is out of your control?</a:t>
            </a:r>
          </a:p>
          <a:p>
            <a:r>
              <a:rPr lang="en-US" dirty="0"/>
              <a:t>What do you have control over?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53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often we try to “fix” things</a:t>
            </a:r>
          </a:p>
          <a:p>
            <a:r>
              <a:rPr lang="en-US" dirty="0"/>
              <a:t>You don’t have to have the answer or fix</a:t>
            </a:r>
          </a:p>
          <a:p>
            <a:r>
              <a:rPr lang="en-US" dirty="0"/>
              <a:t>Holding space and listening is important and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790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Acknowledge what was said</a:t>
            </a:r>
          </a:p>
          <a:p>
            <a:r>
              <a:rPr lang="en-US" dirty="0"/>
              <a:t>Acknowledge your own feelings and experiences – at least to yourself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30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occurs when we are challenged in ways that we can achieve</a:t>
            </a:r>
          </a:p>
          <a:p>
            <a:r>
              <a:rPr lang="en-US" dirty="0"/>
              <a:t>We don’t learn as much when things are easy, although it may “feel better”</a:t>
            </a:r>
          </a:p>
          <a:p>
            <a:r>
              <a:rPr lang="en-US" dirty="0"/>
              <a:t>	Examples: 	weightlifting</a:t>
            </a:r>
          </a:p>
          <a:p>
            <a:r>
              <a:rPr lang="en-US" dirty="0"/>
              <a:t>		learning</a:t>
            </a:r>
          </a:p>
          <a:p>
            <a:endParaRPr lang="en-US" dirty="0"/>
          </a:p>
          <a:p>
            <a:r>
              <a:rPr lang="en-US" dirty="0"/>
              <a:t>Finding that sweet spot of challenge vs support</a:t>
            </a:r>
          </a:p>
          <a:p>
            <a:endParaRPr lang="en-US" dirty="0"/>
          </a:p>
          <a:p>
            <a:r>
              <a:rPr lang="en-US" dirty="0"/>
              <a:t>Utilize appropriate encouragement</a:t>
            </a:r>
          </a:p>
          <a:p>
            <a:r>
              <a:rPr lang="en-US" dirty="0"/>
              <a:t>Be honest if someone is not doing well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4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online presence, response questions, connections with students are important</a:t>
            </a:r>
          </a:p>
          <a:p>
            <a:endParaRPr lang="en-US" dirty="0"/>
          </a:p>
          <a:p>
            <a:r>
              <a:rPr lang="en-US" dirty="0"/>
              <a:t>Practice physical distancing, not social distancing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52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not</a:t>
            </a:r>
          </a:p>
          <a:p>
            <a:r>
              <a:rPr lang="en-US" dirty="0"/>
              <a:t>	friend</a:t>
            </a:r>
          </a:p>
          <a:p>
            <a:r>
              <a:rPr lang="en-US" dirty="0"/>
              <a:t>	therapist</a:t>
            </a:r>
          </a:p>
          <a:p>
            <a:r>
              <a:rPr lang="en-US" dirty="0"/>
              <a:t>	parent</a:t>
            </a:r>
          </a:p>
          <a:p>
            <a:r>
              <a:rPr lang="en-US" dirty="0"/>
              <a:t>	child</a:t>
            </a:r>
          </a:p>
          <a:p>
            <a:endParaRPr lang="en-US" dirty="0"/>
          </a:p>
          <a:p>
            <a:r>
              <a:rPr lang="en-US" dirty="0"/>
              <a:t>You are</a:t>
            </a:r>
          </a:p>
          <a:p>
            <a:r>
              <a:rPr lang="en-US" dirty="0"/>
              <a:t>	instructor</a:t>
            </a:r>
          </a:p>
          <a:p>
            <a:r>
              <a:rPr lang="en-US" dirty="0"/>
              <a:t>	educator</a:t>
            </a:r>
          </a:p>
          <a:p>
            <a:r>
              <a:rPr lang="en-US" dirty="0"/>
              <a:t>	faculty</a:t>
            </a:r>
          </a:p>
          <a:p>
            <a:r>
              <a:rPr lang="en-US" dirty="0"/>
              <a:t>	adult</a:t>
            </a:r>
          </a:p>
          <a:p>
            <a:endParaRPr lang="en-US" dirty="0"/>
          </a:p>
          <a:p>
            <a:r>
              <a:rPr lang="en-US" dirty="0"/>
              <a:t>It’s ok to have boundaries, to say no, to have appropriately limited access, to have down time for yourself</a:t>
            </a:r>
          </a:p>
          <a:p>
            <a:endParaRPr lang="en-US" dirty="0"/>
          </a:p>
          <a:p>
            <a:r>
              <a:rPr lang="en-US" dirty="0"/>
              <a:t>Identify your boundaries</a:t>
            </a:r>
          </a:p>
          <a:p>
            <a:r>
              <a:rPr lang="en-US" dirty="0"/>
              <a:t>Speak them</a:t>
            </a:r>
          </a:p>
          <a:p>
            <a:r>
              <a:rPr lang="en-US" dirty="0"/>
              <a:t>Enforce with actions</a:t>
            </a:r>
          </a:p>
          <a:p>
            <a:r>
              <a:rPr lang="en-US" dirty="0"/>
              <a:t>Be consistent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32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will be coping well right now</a:t>
            </a:r>
          </a:p>
          <a:p>
            <a:r>
              <a:rPr lang="en-US" dirty="0"/>
              <a:t>Some people rise to a challenge and may see this as a temporary challenge</a:t>
            </a:r>
          </a:p>
          <a:p>
            <a:r>
              <a:rPr lang="en-US" dirty="0"/>
              <a:t>Some will find distress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77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you have asked, listened, acknowledged, challenged, supported and encouraged</a:t>
            </a:r>
          </a:p>
          <a:p>
            <a:r>
              <a:rPr lang="en-US" dirty="0"/>
              <a:t>You have identified that someone needs more assistance than you can provide in your role and scope</a:t>
            </a:r>
          </a:p>
          <a:p>
            <a:endParaRPr lang="en-US" dirty="0"/>
          </a:p>
          <a:p>
            <a:r>
              <a:rPr lang="en-US" dirty="0"/>
              <a:t>So let’s talk mental health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03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2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6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44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35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1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1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71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3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way to understand our collective and individual experiences right now is through the lens of Grief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1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these sentiments may feel familiar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37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also anticipatory grief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42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important to note that…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28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08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Graduating seniors</a:t>
            </a:r>
          </a:p>
          <a:p>
            <a:r>
              <a:rPr lang="en-US" dirty="0"/>
              <a:t>Students with field placements </a:t>
            </a:r>
          </a:p>
          <a:p>
            <a:r>
              <a:rPr lang="en-US" dirty="0"/>
              <a:t>Students who are performing research in labs</a:t>
            </a:r>
          </a:p>
          <a:p>
            <a:r>
              <a:rPr lang="en-US" dirty="0"/>
              <a:t>First year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53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can we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647E-8FD8-4162-9FD0-A0FE6D85DC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3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46086-1F1F-4A2E-BF7D-6609443DA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6D132-1E05-4BB2-A29C-B2B0CCAFC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1AE4-6344-4B8B-B63D-3EA11AD3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938B-7CF8-48EF-9E74-D2C66A76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D002-40ED-4BF6-B28A-9F835273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0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BBAA-2586-4D53-A124-4533C5F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57707-7DAA-48CB-9AA9-1DA2E7077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9A2AF-6623-4599-88CA-896E650A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75D5D-E991-4116-A81C-CC8184E4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C2CDF-DD59-49C3-B986-A6DAD5B1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6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892B6-F218-401F-9B45-8B16D94CF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CA26E-345E-45D3-9313-0458BD58F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24905-5456-405B-AEAA-FE87AF53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74B00-72A3-499C-8E37-9BD2D9E3E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A056-1B44-47E0-8C1F-EAB69083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0E42-B6FA-45AD-9502-584CE92C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D0C65-EAF2-414E-8CE5-56486186D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0E537-7252-4A62-9D83-ACCC9DA1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6DF50-F3AF-412F-8C4A-C53E415D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3CC7-18F0-429D-8719-55260FC2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0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E9B9-9C46-4127-9096-4C18FAA7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1DC63-6F27-41E5-81E1-E97A82D51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29618-824F-4A33-B2C3-92703F3A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555B9-07DB-44BD-9732-5F83FD7F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4169-4E60-4378-88C6-0AB81065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64C9-1E6C-4748-BEC5-F4636E91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58790-3F65-40E2-A1B0-E8A8650F0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78C19-3C1F-4045-BEE2-34A2502B7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13DD7-3044-4222-BEFE-9A4FDA5FE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45DFE-F28B-4B49-9E65-7DC697FC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4C516-FD30-433F-95D3-3DC6837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6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3EA5-C9EA-454F-A921-D1702A3E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341BF-57AB-40EE-AA7D-2BB5D94DC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70583-FEF0-429B-A0DE-29B1DD779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2E2D8-E151-4107-A9AD-C769321B4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86014C-AA48-4AEB-ACBA-58CE24521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AFA58E-1754-4F32-A705-1CAF1925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DCB62-5913-4BFF-945D-0EB93F5A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E73FE-38A2-4D3F-B590-59A83C6D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20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73637-2416-4A85-B88C-7112DD1E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5E7A3-BE72-4DFE-AAF3-2926B87C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00E98-0516-4981-B033-48046EAA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52B36-DD43-4F9C-95D2-5108E401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3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F5FF3-70D6-4917-96C5-A3167E2B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C47CC-7F14-41C9-871D-53FE53E7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E0288-F6AB-4812-8B7A-08F36D9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9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00DE-60E7-49C7-A64C-5A6C3986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1B7F9-DE2C-4E02-ADA2-1008DC54D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ECAC6-C9E9-47CE-82F4-7189A393A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5189B-1EBB-40A1-B0C0-C3C0035D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296DB-2B8D-4154-AA82-7CD6DFC3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3D9AC-8D9C-4BC1-AC70-526D7F00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1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85E11-A6BC-42E4-82D2-A8A9A73AA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82097D-F065-4BD8-A117-7A38675B3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4C5B0-AAE4-47B1-86DE-3B6332E9E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87AF-73AB-4DC2-A44A-696E5B742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09780-4774-4644-8A8A-DB204778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A2D3E-AE0C-43AE-AD95-5E545BC3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8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20E9B-5F52-4196-B6E6-3D3985E9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AE43E-AB8E-4742-8D7D-E366FCBC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85E2F-A677-422A-B3C1-2E980BFEA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0D65-F0FC-414D-A7FA-5DB852375F7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F39CA-3989-4F0B-AC92-6D1DB55B7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A662D-8031-46DD-B318-A468596F2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1B79F-441B-4DF4-A093-5485FD47A4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9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s://ysu.edu/student-counseling-services" TargetMode="External"/><Relationship Id="rId4" Type="http://schemas.openxmlformats.org/officeDocument/2006/relationships/hyperlink" Target="mailto:StudentCounseling@ysu.ed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su.edu/sites/default/files/student_counseling_services/HowToHelpaStudentInDistress_ADA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su.edu/employee-wellness-program/employee-wellness-program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oconnect.org/english-exercises/" TargetMode="External"/><Relationship Id="rId3" Type="http://schemas.openxmlformats.org/officeDocument/2006/relationships/hyperlink" Target="https://www.traumasensitiveyoga.com/online-tctsy.html" TargetMode="External"/><Relationship Id="rId7" Type="http://schemas.openxmlformats.org/officeDocument/2006/relationships/hyperlink" Target="https://free.healthjourney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nvello.com/" TargetMode="External"/><Relationship Id="rId5" Type="http://schemas.openxmlformats.org/officeDocument/2006/relationships/hyperlink" Target="https://www.youtube.com/playlist?list=PLVlLbxLe1Eo51f-BqC3u48AyikKun3mcT" TargetMode="External"/><Relationship Id="rId4" Type="http://schemas.openxmlformats.org/officeDocument/2006/relationships/hyperlink" Target="https://www.headspace.com/covid-19" TargetMode="External"/><Relationship Id="rId9" Type="http://schemas.openxmlformats.org/officeDocument/2006/relationships/hyperlink" Target="https://hope4college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16D47-5A4C-4661-BD84-9E2E9EA59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rgbClr val="FFFFFF"/>
                </a:solidFill>
              </a:rPr>
              <a:t>Supporting </a:t>
            </a:r>
            <a:br>
              <a:rPr lang="en-US" sz="4700" dirty="0">
                <a:solidFill>
                  <a:srgbClr val="FFFFFF"/>
                </a:solidFill>
              </a:rPr>
            </a:br>
            <a:r>
              <a:rPr lang="en-US" sz="4700" dirty="0">
                <a:solidFill>
                  <a:srgbClr val="FFFFFF"/>
                </a:solidFill>
              </a:rPr>
              <a:t>Student Mental Health Remotely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55988-48E7-4DCF-8C7D-00DFD9F09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356847"/>
            <a:ext cx="6105194" cy="122944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Ann Tierney Jaronski, PhD</a:t>
            </a:r>
          </a:p>
          <a:p>
            <a:r>
              <a:rPr lang="en-US" sz="1800" dirty="0">
                <a:solidFill>
                  <a:srgbClr val="FFFFFF"/>
                </a:solidFill>
              </a:rPr>
              <a:t>Licensed Psychologist</a:t>
            </a:r>
          </a:p>
          <a:p>
            <a:r>
              <a:rPr lang="en-US" sz="1800" dirty="0">
                <a:solidFill>
                  <a:srgbClr val="FFFFFF"/>
                </a:solidFill>
              </a:rPr>
              <a:t>Director, YSU Student Counseling Services</a:t>
            </a:r>
          </a:p>
        </p:txBody>
      </p:sp>
    </p:spTree>
    <p:extLst>
      <p:ext uri="{BB962C8B-B14F-4D97-AF65-F5344CB8AC3E}">
        <p14:creationId xmlns:p14="http://schemas.microsoft.com/office/powerpoint/2010/main" val="1445103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81C57A-A4D6-4E87-97C4-340EFF2AB2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340" r="-1" b="-1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/>
          <a:stretch/>
        </p:blipFill>
        <p:spPr>
          <a:xfrm>
            <a:off x="0" y="3542616"/>
            <a:ext cx="12192000" cy="331538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54F41-A289-4902-9600-F7BBA8C4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73EF-C62D-4206-B2E1-C4ABABC14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6921" y="4249271"/>
            <a:ext cx="5679737" cy="22053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Being curious and asking about someone is better than assuming that you know how they feel. 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0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E6F163-3A91-40AB-9FC6-39D0E929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Listen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0DDAC-C8D7-41DE-9A4B-9EDE053874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6777" r="15897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4A070-2A7A-4F2C-8CDC-54921F9FC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0817" y="2257006"/>
            <a:ext cx="6423852" cy="37827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To understand, not respond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Give them space to find the words.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Listen patiently.</a:t>
            </a:r>
          </a:p>
        </p:txBody>
      </p:sp>
    </p:spTree>
    <p:extLst>
      <p:ext uri="{BB962C8B-B14F-4D97-AF65-F5344CB8AC3E}">
        <p14:creationId xmlns:p14="http://schemas.microsoft.com/office/powerpoint/2010/main" val="258506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538A7B5-B32D-421E-B110-AB5B1A7CC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D36999-26F8-45E4-AB41-D485D0B0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40012"/>
            <a:ext cx="12191999" cy="28033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F8DA27-CE91-4AEB-B854-6F06B5485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3563" r="8214" b="45501"/>
          <a:stretch/>
        </p:blipFill>
        <p:spPr>
          <a:xfrm flipV="1">
            <a:off x="1" y="2404067"/>
            <a:ext cx="12191999" cy="2539327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16BAF-EAE2-4779-AB2F-9BC12DAE7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4494130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Acknowledge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7AF4E20-3DDE-4998-96BE-44EE18254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6237"/>
          <a:stretch/>
        </p:blipFill>
        <p:spPr>
          <a:xfrm flipV="1">
            <a:off x="0" y="5616534"/>
            <a:ext cx="12191999" cy="1129775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63B10-D7EF-4E43-9BA6-AC7221D06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4122" y="5265889"/>
            <a:ext cx="9163757" cy="4504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Acknowledge important feelings and experiences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3310ECF-CFF8-4750-BC70-85F66EF910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6073" t="1667" r="-125" b="7341"/>
          <a:stretch/>
        </p:blipFill>
        <p:spPr>
          <a:xfrm>
            <a:off x="3405491" y="371721"/>
            <a:ext cx="5381018" cy="32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4F89D-726B-4CE8-8179-98C7701F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Support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Challenge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Encourage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E17C08-8C3B-45DA-AF00-F02284B533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b="32875"/>
          <a:stretch/>
        </p:blipFill>
        <p:spPr>
          <a:xfrm>
            <a:off x="4038600" y="1014767"/>
            <a:ext cx="7188199" cy="48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23E859E-BCBF-4E66-BDB2-B45C40789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2741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9AEE7E-B925-446D-8A61-75BFE40B8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217573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3C77D-ED2D-48A4-8F2F-B4B4D25E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398" cy="12994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5D527E-542C-44E0-8FC2-F03B24CFA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466471"/>
            <a:ext cx="12188952" cy="4391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59941-DB46-4811-BA76-99F1504CA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0" b="15130"/>
          <a:stretch/>
        </p:blipFill>
        <p:spPr>
          <a:xfrm>
            <a:off x="1114004" y="2837712"/>
            <a:ext cx="4336027" cy="32173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DCB51-F9EB-44F8-9ABF-2685B8831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People want to be: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Seen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Valued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Heard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1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4758778-CAD3-446C-B39C-2AE3A13F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Boundaries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A0115-7505-438E-94AB-8C4B2511F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Your Role and Scope as an educator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70F5AD1-CB2B-4566-908E-5D42BB1A4A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b="1067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11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5857F0-689F-4166-886A-E45C25BD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For many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B480A-329D-4D61-A370-92E6DBF68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64" r="8228" b="1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F2D15-13BE-457F-AEC3-C27691E59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35105" y="3072208"/>
            <a:ext cx="3264916" cy="2660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distress may come later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64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BFE14-6959-4703-9726-A4203A50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432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49E94-9997-41FC-AA88-7CA4A71E0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9559" y="4200522"/>
            <a:ext cx="6740685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061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415F6-180A-4509-8A41-22C2D718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48" y="391975"/>
            <a:ext cx="4977976" cy="987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Resources:  YSU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37B92-C3EF-4D4C-AE8D-C27E48DBD5F2}"/>
              </a:ext>
            </a:extLst>
          </p:cNvPr>
          <p:cNvSpPr txBox="1"/>
          <p:nvPr/>
        </p:nvSpPr>
        <p:spPr>
          <a:xfrm>
            <a:off x="429348" y="1383126"/>
            <a:ext cx="6147777" cy="4677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330-941-3737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hlinkClick r:id="rId4"/>
              </a:rPr>
              <a:t>StudentCounseling@ysu.edu</a:t>
            </a:r>
            <a:endParaRPr lang="en-US" sz="24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hlinkClick r:id="rId5"/>
              </a:rPr>
              <a:t>https://ysu.edu/student-counseling-services</a:t>
            </a:r>
            <a:endParaRPr lang="en-US" sz="24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00"/>
                </a:solidFill>
              </a:rPr>
              <a:t>Providing</a:t>
            </a:r>
            <a:r>
              <a:rPr lang="en-US" sz="2400" b="1" dirty="0">
                <a:solidFill>
                  <a:srgbClr val="000000"/>
                </a:solidFill>
              </a:rPr>
              <a:t>: Consultation, Assessment &amp; Referral, Crisis response via telephone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Afterhours, weekend and holiday phone consultation and response also available by calling our main number and pressing “1” after the message.  Your call will be transferred to a mental health professional</a:t>
            </a:r>
            <a:r>
              <a:rPr lang="en-US" sz="1600" b="1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E14E53-4B69-40EE-AA91-0D30C7ED9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00821" y="2793702"/>
            <a:ext cx="3661831" cy="129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2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6DD3-F257-4EC5-8356-0173020D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67" y="365126"/>
            <a:ext cx="4594567" cy="828422"/>
          </a:xfrm>
        </p:spPr>
        <p:txBody>
          <a:bodyPr/>
          <a:lstStyle/>
          <a:p>
            <a:r>
              <a:rPr lang="en-US" dirty="0"/>
              <a:t>Resources:  YSU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9AE8E-4129-49B3-B2E9-2151937A8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267" y="2791292"/>
            <a:ext cx="4313582" cy="2743201"/>
          </a:xfrm>
        </p:spPr>
        <p:txBody>
          <a:bodyPr>
            <a:normAutofit/>
          </a:bodyPr>
          <a:lstStyle/>
          <a:p>
            <a:r>
              <a:rPr lang="en-US" dirty="0"/>
              <a:t>How to help a student in distress: </a:t>
            </a:r>
            <a:r>
              <a:rPr lang="en-US" dirty="0">
                <a:hlinkClick r:id="rId3"/>
              </a:rPr>
              <a:t>https://ysu.edu/sites/default/files/student_counseling_services/HowToHelpaStudentInDistress_ADA.pdf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E1C77E-92FA-49F1-9F30-42EC34DF03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70EAA-D9DC-4077-B443-09329C418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138" y="1446048"/>
            <a:ext cx="7042265" cy="421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3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F09C6-8AE0-4CF6-B95C-6528573D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Objectives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24E10-1218-4C70-A802-E7D1BF21E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Learn the value of asking, listening, acknowledging, supporting, challenging and connecting.  </a:t>
            </a:r>
          </a:p>
          <a:p>
            <a:r>
              <a:rPr lang="en-US" sz="2400" dirty="0"/>
              <a:t>What is your role and scope of care as an educator</a:t>
            </a:r>
          </a:p>
          <a:p>
            <a:r>
              <a:rPr lang="en-US" sz="2400" dirty="0"/>
              <a:t>Learn about additional resources for you and your students.</a:t>
            </a:r>
          </a:p>
        </p:txBody>
      </p:sp>
    </p:spTree>
    <p:extLst>
      <p:ext uri="{BB962C8B-B14F-4D97-AF65-F5344CB8AC3E}">
        <p14:creationId xmlns:p14="http://schemas.microsoft.com/office/powerpoint/2010/main" val="2060034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1F9D2-6645-42C1-A092-BE1C337A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59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Resources:  Faculty	</a:t>
            </a:r>
          </a:p>
        </p:txBody>
      </p:sp>
      <p:sp>
        <p:nvSpPr>
          <p:cNvPr id="42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4DFD5-3A06-4C6A-AC48-C67993E8F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89" y="145983"/>
            <a:ext cx="3779870" cy="1124511"/>
          </a:xfrm>
          <a:prstGeom prst="rect">
            <a:avLst/>
          </a:prstGeom>
        </p:spPr>
      </p:pic>
      <p:sp>
        <p:nvSpPr>
          <p:cNvPr id="44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B92B59-BF3A-4A40-B490-CAC1ADE3F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8273" y="3875314"/>
            <a:ext cx="3626023" cy="2670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9542A-C2DD-49F4-997E-E77D61DE7923}"/>
              </a:ext>
            </a:extLst>
          </p:cNvPr>
          <p:cNvSpPr txBox="1"/>
          <p:nvPr/>
        </p:nvSpPr>
        <p:spPr>
          <a:xfrm>
            <a:off x="6090573" y="2421682"/>
            <a:ext cx="5713153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hlinkClick r:id="rId6"/>
              </a:rPr>
              <a:t>https://ysu.edu/employee-wellness-program/employee-wellness-program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17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C385-7F48-4517-AC6F-ABB4334B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Resources:  For all, Ohio Specific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7AF6D7-025C-4E30-93A8-17BAB184C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18076"/>
          <a:stretch/>
        </p:blipFill>
        <p:spPr>
          <a:xfrm>
            <a:off x="545347" y="1381539"/>
            <a:ext cx="11272279" cy="48097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6604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95824-FDD2-4BC4-AE67-E617FBAD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283"/>
            <a:ext cx="10515600" cy="563593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Resources: Virtual self-care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22E74-AF04-4950-B4AF-628712AD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5645"/>
            <a:ext cx="10515600" cy="60903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https://www.traumasensitiveyoga.com/online-tctsy.html</a:t>
            </a:r>
            <a:endParaRPr lang="en-US" dirty="0"/>
          </a:p>
          <a:p>
            <a:r>
              <a:rPr lang="en-US" dirty="0"/>
              <a:t>Free online trauma sensitive yoga classes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https://www.headspace.com/covid-19</a:t>
            </a:r>
            <a:endParaRPr lang="en-US" dirty="0"/>
          </a:p>
          <a:p>
            <a:r>
              <a:rPr lang="en-US" dirty="0"/>
              <a:t>Free Headspace meditations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https://www.youtube.com/playlist?list=PLVlLbxLe1Eo51f-BqC3u48AyikKun3mcT</a:t>
            </a:r>
            <a:endParaRPr lang="en-US" dirty="0"/>
          </a:p>
          <a:p>
            <a:r>
              <a:rPr lang="en-US" dirty="0"/>
              <a:t>Dialectical Behavioral Therapy Crisis Survival Skills video playlist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https://www.sanvello.com/</a:t>
            </a:r>
            <a:endParaRPr lang="en-US" dirty="0"/>
          </a:p>
          <a:p>
            <a:r>
              <a:rPr lang="en-US" dirty="0"/>
              <a:t>Sanvello (formerly Pacifica) is offering FREE Premium access to on-demand help for stress, anxiety, and depression.</a:t>
            </a:r>
          </a:p>
          <a:p>
            <a:pPr marL="0" indent="0">
              <a:buNone/>
            </a:pPr>
            <a:r>
              <a:rPr lang="en-US" dirty="0">
                <a:hlinkClick r:id="rId7"/>
              </a:rPr>
              <a:t>https://free.healthjourneys.com/</a:t>
            </a:r>
            <a:endParaRPr lang="en-US" dirty="0"/>
          </a:p>
          <a:p>
            <a:r>
              <a:rPr lang="en-US" dirty="0"/>
              <a:t>Free daily meditations for kids and adults.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https://www.taoconnect.org/english-exercises/</a:t>
            </a:r>
            <a:endParaRPr lang="en-US" dirty="0"/>
          </a:p>
          <a:p>
            <a:r>
              <a:rPr lang="en-US" dirty="0"/>
              <a:t>TAO Connect has made meditations free online.</a:t>
            </a:r>
          </a:p>
          <a:p>
            <a:pPr marL="0" indent="0">
              <a:buNone/>
            </a:pPr>
            <a:r>
              <a:rPr lang="en-US" dirty="0">
                <a:hlinkClick r:id="rId9"/>
              </a:rPr>
              <a:t>https://hope4college.com/</a:t>
            </a:r>
            <a:endParaRPr lang="en-US" dirty="0"/>
          </a:p>
          <a:p>
            <a:r>
              <a:rPr lang="en-US" dirty="0"/>
              <a:t>The Hope Center advocates for students’ basic needs, and has resources for food-insecurity, housing, childcare, transportation, and mental health care.</a:t>
            </a:r>
          </a:p>
        </p:txBody>
      </p:sp>
    </p:spTree>
    <p:extLst>
      <p:ext uri="{BB962C8B-B14F-4D97-AF65-F5344CB8AC3E}">
        <p14:creationId xmlns:p14="http://schemas.microsoft.com/office/powerpoint/2010/main" val="163151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6845D1-FEF9-4E3D-87DF-77F54489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Resources:  National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A769A-7E47-4477-B6B5-6BBCECBCE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National Suicide Prevention Lifeline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800-273 </a:t>
            </a:r>
            <a:r>
              <a:rPr lang="mr-IN" sz="2400" b="1">
                <a:solidFill>
                  <a:srgbClr val="000000"/>
                </a:solidFill>
              </a:rPr>
              <a:t>–</a:t>
            </a:r>
            <a:r>
              <a:rPr lang="en-US" sz="2400" b="1" dirty="0">
                <a:solidFill>
                  <a:srgbClr val="000000"/>
                </a:solidFill>
              </a:rPr>
              <a:t>TALK (8255)</a:t>
            </a: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Crisis Text Line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Text HOME to 741741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98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801"/>
            <a:ext cx="12188952" cy="521767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2" y="0"/>
            <a:ext cx="12191999" cy="2235323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78F1CA-759A-4293-9FD0-669AC419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601735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586080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187E5-22A7-4ED7-92F6-6676158F7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575" y="3806169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8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8396F6-5E4E-42A3-8F5B-2166B862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Individual and Collective Grief</a:t>
            </a: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13C5C95-AE88-4FE2-A96C-FFCC239CDE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6017" r="3" b="1043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4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6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74D409-39CB-4327-B247-7333247F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970037"/>
            <a:ext cx="9637776" cy="391624"/>
          </a:xfrm>
        </p:spPr>
        <p:txBody>
          <a:bodyPr>
            <a:normAutofit fontScale="90000"/>
          </a:bodyPr>
          <a:lstStyle/>
          <a:p>
            <a:r>
              <a:rPr lang="en-US" dirty="0"/>
              <a:t>Stages of Grief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5B55E1-A4A6-45CF-9BA7-38EECD552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1610139"/>
            <a:ext cx="9637776" cy="4277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Denial</a:t>
            </a:r>
            <a:r>
              <a:rPr lang="en-US" sz="1800" dirty="0"/>
              <a:t> </a:t>
            </a:r>
            <a:r>
              <a:rPr lang="mr-IN" sz="1800" dirty="0"/>
              <a:t>–</a:t>
            </a:r>
            <a:r>
              <a:rPr lang="en-US" sz="1800" dirty="0"/>
              <a:t> Shock; Avoidance; Disorientation; “This is not really happening!”</a:t>
            </a:r>
          </a:p>
          <a:p>
            <a:pPr marL="0" indent="0">
              <a:buNone/>
            </a:pPr>
            <a:r>
              <a:rPr lang="en-US" sz="1800" u="sng" dirty="0"/>
              <a:t>Anger, Anxiety &amp; Fear </a:t>
            </a:r>
          </a:p>
          <a:p>
            <a:pPr lvl="1"/>
            <a:r>
              <a:rPr lang="en-US" sz="1800" dirty="0"/>
              <a:t>Anger about imposed disruptions/restrictions and loss of agency/control</a:t>
            </a:r>
          </a:p>
          <a:p>
            <a:pPr lvl="1"/>
            <a:r>
              <a:rPr lang="en-US" sz="1800" dirty="0"/>
              <a:t>Anger towards decision makers (politicians, health authorities, YSU) &amp;  perceived source(s) of pandemic (China, Asians, Asian-Americans)</a:t>
            </a:r>
          </a:p>
          <a:p>
            <a:pPr lvl="1"/>
            <a:r>
              <a:rPr lang="en-US" sz="1800" dirty="0"/>
              <a:t>Health &amp; safety concerns for ourselves and others </a:t>
            </a:r>
          </a:p>
          <a:p>
            <a:pPr lvl="1"/>
            <a:r>
              <a:rPr lang="en-US" sz="1800" dirty="0"/>
              <a:t>Worry about academics, internships, job market, finances, etc.</a:t>
            </a:r>
          </a:p>
          <a:p>
            <a:pPr marL="0" indent="0">
              <a:buNone/>
            </a:pPr>
            <a:r>
              <a:rPr lang="en-US" sz="1800" u="sng" dirty="0"/>
              <a:t>Bargaining</a:t>
            </a:r>
            <a:r>
              <a:rPr lang="en-US" sz="1800" dirty="0"/>
              <a:t> </a:t>
            </a:r>
            <a:r>
              <a:rPr lang="mr-IN" sz="1800" dirty="0"/>
              <a:t>–</a:t>
            </a:r>
            <a:r>
              <a:rPr lang="en-US" sz="1800" dirty="0"/>
              <a:t> negotiating to change or circumvent the reality of the situation</a:t>
            </a:r>
          </a:p>
          <a:p>
            <a:pPr marL="0" indent="0">
              <a:buNone/>
            </a:pPr>
            <a:r>
              <a:rPr lang="en-US" sz="1800" u="sng" dirty="0"/>
              <a:t>Depression</a:t>
            </a:r>
          </a:p>
          <a:p>
            <a:pPr lvl="1"/>
            <a:r>
              <a:rPr lang="en-US" sz="1800" dirty="0"/>
              <a:t>Sadness about abrupt and unexpected losses (milestones, celebrations, future plans, relationships, sense of safety, $$; etc.)</a:t>
            </a:r>
          </a:p>
          <a:p>
            <a:pPr lvl="1"/>
            <a:r>
              <a:rPr lang="en-US" sz="1800" dirty="0"/>
              <a:t>Loneliness, Boredom and Helplessness</a:t>
            </a:r>
          </a:p>
          <a:p>
            <a:pPr marL="0" indent="0">
              <a:buNone/>
            </a:pPr>
            <a:r>
              <a:rPr lang="en-US" sz="1800" u="sng" dirty="0"/>
              <a:t>Acceptance</a:t>
            </a:r>
            <a:r>
              <a:rPr lang="en-US" sz="1800" dirty="0"/>
              <a:t> </a:t>
            </a:r>
            <a:r>
              <a:rPr lang="mr-IN" sz="1800" dirty="0"/>
              <a:t>–</a:t>
            </a:r>
            <a:r>
              <a:rPr lang="en-US" sz="1800" dirty="0"/>
              <a:t> Reconciliation; Meaning Making; Pivoting; Planning; </a:t>
            </a:r>
            <a:r>
              <a:rPr lang="en-US" sz="1800" dirty="0">
                <a:sym typeface="Wingdings"/>
              </a:rPr>
              <a:t> Resiliency/Growth</a:t>
            </a:r>
            <a:endParaRPr lang="en-US" sz="1800" u="sng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8171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DD8CE0E-6446-49CD-8BE1-0CE435B4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Anticipatory Grief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2121B4-F867-45A7-A8CC-F80E44535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1" indent="-2286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Uncertainty about duration and implications of pandemic.</a:t>
            </a:r>
          </a:p>
          <a:p>
            <a:pPr marL="0" lvl="1" indent="-2286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Uncertainty about what the future holds.</a:t>
            </a:r>
          </a:p>
          <a:p>
            <a:pPr marL="0" lvl="1" indent="-2286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Sense of foreboding &amp; apprehension.</a:t>
            </a:r>
          </a:p>
          <a:p>
            <a:pPr marL="0" lvl="1" indent="-2286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Loss of safety.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59E7EE1-C38B-482E-9534-5D614C55D1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b="1067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9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DFB65-4B6E-42AC-8ABC-3D954433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92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9DCAA-A58B-429E-A5E1-7BADBC504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997" y="1337022"/>
            <a:ext cx="4706803" cy="472395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The five stages of grief are tools to help us frame and identify what we may be feeling.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But they are not stops on some linear timeline  in grief. 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Not everyone goes through all of them or in a  prescribed  order.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~Elizabeth Kubler-Ross and David Kessler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	From On Grief and Grieving </a:t>
            </a: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0B244B-69CE-41F0-B7CA-A9ED6663FE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9969" r="24857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485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70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2777490" y="2"/>
            <a:ext cx="6185757" cy="68579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BFB6F5-5FCD-4416-B0F5-09617F75F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F3F3F"/>
                </a:solidFill>
              </a:rPr>
              <a:t>Additional emotions people may be experiencing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2CFFF-2320-4197-A13D-6E6673804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550" y="1032987"/>
            <a:ext cx="5246370" cy="4792027"/>
          </a:xfrm>
        </p:spPr>
        <p:txBody>
          <a:bodyPr anchor="ctr">
            <a:normAutofit lnSpcReduction="10000"/>
          </a:bodyPr>
          <a:lstStyle/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Anxious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Stressed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Worried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Fearful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Low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Lonely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Overwhelmed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Helpless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Frustrated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Guilty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Angry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48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F55691F-B843-41F9-B494-CB54F22E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128" y="291994"/>
            <a:ext cx="5614875" cy="10642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Who may be vulnerable ?</a:t>
            </a:r>
          </a:p>
        </p:txBody>
      </p:sp>
      <p:sp>
        <p:nvSpPr>
          <p:cNvPr id="28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ADC4237-B81A-4A86-98B5-91A0CD47C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l="28280" r="10498" b="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2FFFDF-0527-49E2-A7BB-9CACDCD52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876" y="1483018"/>
            <a:ext cx="6449056" cy="5033042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International Students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Students of Color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Queer-Spectrum &amp; Trans-Spectrum Students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Students Dealing with Violence in the Home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Housing/Food/Resource-Insecure Students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Students who are caregivers to Children or Elders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Students with Disabilities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Students Managing Anxiety, Depression, Etc.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Students who are military-connected</a:t>
            </a:r>
          </a:p>
          <a:p>
            <a:pPr marL="457200" indent="-2286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And many others</a:t>
            </a:r>
            <a:r>
              <a:rPr lang="en-US" sz="2400" dirty="0">
                <a:solidFill>
                  <a:srgbClr val="000000"/>
                </a:solidFill>
              </a:rPr>
              <a:t>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A1CA2-EBFA-48D9-A39B-EB0B61E67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76362"/>
            <a:ext cx="9144000" cy="2603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help support Student’s Mental health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746A-A593-4FB6-8AD9-A3BE09574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18088"/>
            <a:ext cx="9144000" cy="139371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79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1077</Words>
  <Application>Microsoft Office PowerPoint</Application>
  <PresentationFormat>Widescreen</PresentationFormat>
  <Paragraphs>193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Supporting  Student Mental Health Remotely</vt:lpstr>
      <vt:lpstr>Objectives </vt:lpstr>
      <vt:lpstr>Individual and Collective Grief</vt:lpstr>
      <vt:lpstr>Stages of Grief</vt:lpstr>
      <vt:lpstr>Anticipatory Grief</vt:lpstr>
      <vt:lpstr>PowerPoint Presentation</vt:lpstr>
      <vt:lpstr>Additional emotions people may be experiencing</vt:lpstr>
      <vt:lpstr>Who may be vulnerable ?</vt:lpstr>
      <vt:lpstr>To help support Student’s Mental health needs</vt:lpstr>
      <vt:lpstr>Ask</vt:lpstr>
      <vt:lpstr>Listen</vt:lpstr>
      <vt:lpstr>Acknowledge</vt:lpstr>
      <vt:lpstr>Support Challenge Encourage</vt:lpstr>
      <vt:lpstr>Connect</vt:lpstr>
      <vt:lpstr>Boundaries</vt:lpstr>
      <vt:lpstr>For many </vt:lpstr>
      <vt:lpstr>Resources</vt:lpstr>
      <vt:lpstr>Resources:  YSU</vt:lpstr>
      <vt:lpstr>Resources:  YSU</vt:lpstr>
      <vt:lpstr>Resources:  Faculty </vt:lpstr>
      <vt:lpstr>Resources:  For all, Ohio Specific</vt:lpstr>
      <vt:lpstr>Resources: Virtual self-care </vt:lpstr>
      <vt:lpstr>Resources:  National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 Student Mental Health Remotely</dc:title>
  <dc:creator>Ann Jaronski</dc:creator>
  <cp:lastModifiedBy>Ann Jaronski</cp:lastModifiedBy>
  <cp:revision>2</cp:revision>
  <dcterms:created xsi:type="dcterms:W3CDTF">2020-04-07T13:49:26Z</dcterms:created>
  <dcterms:modified xsi:type="dcterms:W3CDTF">2020-04-07T13:53:49Z</dcterms:modified>
</cp:coreProperties>
</file>