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5" r:id="rId3"/>
    <p:sldId id="298" r:id="rId4"/>
    <p:sldId id="274" r:id="rId5"/>
    <p:sldId id="273" r:id="rId6"/>
    <p:sldId id="272" r:id="rId7"/>
    <p:sldId id="277" r:id="rId8"/>
    <p:sldId id="278" r:id="rId9"/>
    <p:sldId id="279" r:id="rId10"/>
    <p:sldId id="297" r:id="rId11"/>
    <p:sldId id="284" r:id="rId12"/>
    <p:sldId id="281"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40D41A-C82B-43BE-9FE5-E5FF2DFD1F5D}">
          <p14:sldIdLst>
            <p14:sldId id="256"/>
            <p14:sldId id="275"/>
            <p14:sldId id="298"/>
            <p14:sldId id="274"/>
            <p14:sldId id="273"/>
            <p14:sldId id="272"/>
            <p14:sldId id="277"/>
            <p14:sldId id="278"/>
            <p14:sldId id="279"/>
            <p14:sldId id="297"/>
            <p14:sldId id="284"/>
            <p14:sldId id="281"/>
            <p14:sldId id="299"/>
            <p14:sldId id="300"/>
            <p14:sldId id="301"/>
            <p14:sldId id="302"/>
            <p14:sldId id="303"/>
            <p14:sldId id="304"/>
            <p14:sldId id="305"/>
            <p14:sldId id="306"/>
            <p14:sldId id="307"/>
            <p14:sldId id="308"/>
            <p14:sldId id="309"/>
            <p14:sldId id="310"/>
            <p14:sldId id="311"/>
            <p14:sldId id="312"/>
            <p14:sldId id="313"/>
            <p14:sldId id="314"/>
            <p14:sldId id="315"/>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72268" autoAdjust="0"/>
  </p:normalViewPr>
  <p:slideViewPr>
    <p:cSldViewPr snapToGrid="0" snapToObjects="1">
      <p:cViewPr varScale="1">
        <p:scale>
          <a:sx n="82" d="100"/>
          <a:sy n="82" d="100"/>
        </p:scale>
        <p:origin x="2304" y="9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95" d="100"/>
          <a:sy n="95" d="100"/>
        </p:scale>
        <p:origin x="361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2399AD0-2585-4C3F-915C-E7CF0B000D8F}" type="datetimeFigureOut">
              <a:rPr lang="en-US" smtClean="0"/>
              <a:t>3/6/2024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CD00E58-DE07-4B9C-B16E-1C6451EDD3ED}" type="slidenum">
              <a:rPr lang="en-US" smtClean="0"/>
              <a:t>‹#›</a:t>
            </a:fld>
            <a:endParaRPr lang="en-US"/>
          </a:p>
        </p:txBody>
      </p:sp>
    </p:spTree>
    <p:extLst>
      <p:ext uri="{BB962C8B-B14F-4D97-AF65-F5344CB8AC3E}">
        <p14:creationId xmlns:p14="http://schemas.microsoft.com/office/powerpoint/2010/main" val="387240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1</a:t>
            </a:fld>
            <a:endParaRPr lang="en-US"/>
          </a:p>
        </p:txBody>
      </p:sp>
    </p:spTree>
    <p:extLst>
      <p:ext uri="{BB962C8B-B14F-4D97-AF65-F5344CB8AC3E}">
        <p14:creationId xmlns:p14="http://schemas.microsoft.com/office/powerpoint/2010/main" val="309135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11</a:t>
            </a:fld>
            <a:endParaRPr lang="en-US"/>
          </a:p>
        </p:txBody>
      </p:sp>
    </p:spTree>
    <p:extLst>
      <p:ext uri="{BB962C8B-B14F-4D97-AF65-F5344CB8AC3E}">
        <p14:creationId xmlns:p14="http://schemas.microsoft.com/office/powerpoint/2010/main" val="17127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systematic</a:t>
            </a:r>
            <a:r>
              <a:rPr lang="en-US" baseline="0" dirty="0"/>
              <a:t> control of all records from creation or receipt through processing, distribution, maintenance and retrieval, to final disposition.</a:t>
            </a:r>
            <a:endParaRPr lang="en-US" dirty="0"/>
          </a:p>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13</a:t>
            </a:fld>
            <a:endParaRPr lang="en-US"/>
          </a:p>
        </p:txBody>
      </p:sp>
    </p:spTree>
    <p:extLst>
      <p:ext uri="{BB962C8B-B14F-4D97-AF65-F5344CB8AC3E}">
        <p14:creationId xmlns:p14="http://schemas.microsoft.com/office/powerpoint/2010/main" val="383476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For bullet 3 By reducing junk=less filing</a:t>
            </a:r>
            <a:r>
              <a:rPr lang="en-US" baseline="0" dirty="0"/>
              <a:t> errors and faster information retrieval </a:t>
            </a:r>
          </a:p>
          <a:p>
            <a:pPr marL="174982" indent="-174982">
              <a:buFont typeface="Arial" panose="020B0604020202020204" pitchFamily="34" charset="0"/>
              <a:buChar char="•"/>
            </a:pPr>
            <a:r>
              <a:rPr lang="en-US" baseline="0" dirty="0"/>
              <a:t>For bullet 3 Cost savings through: space saving, staff saving time, and equipment saving.  People tend to keep records longer than their retention period.  Takes time to go through records but ends up saving time in the future.</a:t>
            </a:r>
          </a:p>
          <a:p>
            <a:pPr marL="174982" indent="-174982">
              <a:buFont typeface="Arial" panose="020B0604020202020204" pitchFamily="34" charset="0"/>
              <a:buChar char="•"/>
            </a:pPr>
            <a:r>
              <a:rPr lang="en-US" baseline="0" dirty="0"/>
              <a:t>For bullet 5 A good records management program protects the organization in case of litigation.  It ensures that the records that should exist do in fact exist and the records that should not exist do not exist. It also ensure that records prepared by the university can be readily admitted into evidence to support the university’s claims.  It is also protection.  The failure to produce documents in response to a court order can effectively be overcome by citing evidence that the records had been destroy in the regular course of business under an approved records retention program prior to litigation.</a:t>
            </a:r>
          </a:p>
          <a:p>
            <a:pPr marL="174982" indent="-174982">
              <a:buFont typeface="Arial" panose="020B0604020202020204" pitchFamily="34" charset="0"/>
              <a:buChar char="•"/>
            </a:pPr>
            <a:r>
              <a:rPr lang="en-US" dirty="0"/>
              <a:t>Never selectively</a:t>
            </a:r>
            <a:r>
              <a:rPr lang="en-US" baseline="0" dirty="0"/>
              <a:t> destroy records.  Destroy entire groups or classes of records in the regular course of business under an approved records schedule (</a:t>
            </a:r>
            <a:r>
              <a:rPr lang="en-US" baseline="0" dirty="0" err="1"/>
              <a:t>skupsky</a:t>
            </a:r>
            <a:r>
              <a:rPr lang="en-US" baseline="0" dirty="0"/>
              <a:t>, 47). </a:t>
            </a:r>
          </a:p>
          <a:p>
            <a:pPr marL="174982" indent="-174982">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DF70CD90-E431-4630-9E82-F7D41980EFD8}" type="slidenum">
              <a:rPr lang="en-US" smtClean="0"/>
              <a:t>14</a:t>
            </a:fld>
            <a:endParaRPr lang="en-US"/>
          </a:p>
        </p:txBody>
      </p:sp>
    </p:spTree>
    <p:extLst>
      <p:ext uri="{BB962C8B-B14F-4D97-AF65-F5344CB8AC3E}">
        <p14:creationId xmlns:p14="http://schemas.microsoft.com/office/powerpoint/2010/main" val="1814921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information regardless of format created or received by a university office in a fixed medium that documents the functions, policies, procedures, decisions, operations or other activities of the office is a record.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F70CD90-E431-4630-9E82-F7D41980EFD8}" type="slidenum">
              <a:rPr lang="en-US" smtClean="0"/>
              <a:t>15</a:t>
            </a:fld>
            <a:endParaRPr lang="en-US"/>
          </a:p>
        </p:txBody>
      </p:sp>
    </p:spTree>
    <p:extLst>
      <p:ext uri="{BB962C8B-B14F-4D97-AF65-F5344CB8AC3E}">
        <p14:creationId xmlns:p14="http://schemas.microsoft.com/office/powerpoint/2010/main" val="1062610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It is important to note that a significant amount to documents that we handle on a daily basis fall into transient records or non-records.  When we routinely and appropriately dispose of these records, we can more effectively expend our energies on managing those records which have extended value. If we do not perform these routine disposals of records with extremely short retention periods, we run the risk of generating such large volumes of documents, that we will overwhelm our ability to effectively mange our records.</a:t>
            </a:r>
          </a:p>
          <a:p>
            <a:pPr defTabSz="933237">
              <a:defRPr/>
            </a:pPr>
            <a:endParaRPr lang="en-US" baseline="0" dirty="0"/>
          </a:p>
          <a:p>
            <a:r>
              <a:rPr lang="en-US" dirty="0"/>
              <a:t>If it is not considered a public record like emails discussing an upcoming wedding-it is not subject to the record retention policy or schedule. You can just delete it.</a:t>
            </a:r>
          </a:p>
          <a:p>
            <a:endParaRPr lang="en-US" dirty="0"/>
          </a:p>
          <a:p>
            <a:r>
              <a:rPr lang="en-US" dirty="0"/>
              <a:t>But if it is a true public record, including a transient record, the records retention schedule will tell you how to dispose of it. </a:t>
            </a:r>
          </a:p>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16</a:t>
            </a:fld>
            <a:endParaRPr lang="en-US"/>
          </a:p>
        </p:txBody>
      </p:sp>
    </p:spTree>
    <p:extLst>
      <p:ext uri="{BB962C8B-B14F-4D97-AF65-F5344CB8AC3E}">
        <p14:creationId xmlns:p14="http://schemas.microsoft.com/office/powerpoint/2010/main" val="353278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records retention schedule is arranged</a:t>
            </a:r>
            <a:r>
              <a:rPr lang="en-US" baseline="0" dirty="0"/>
              <a:t> by Functional Series in groups such as Accounting and Financial, Administrative, Human Resources, Legal, Student and Course records.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Condensed/simplified version of the IUC Manual specific to the documents that we have seen at YSU.  If you can’t find the records series for your document, contact the Archives and Special Collections.</a:t>
            </a:r>
            <a:endParaRPr lang="en-US" dirty="0"/>
          </a:p>
          <a:p>
            <a:endParaRPr lang="en-US" baseline="0" dirty="0"/>
          </a:p>
          <a:p>
            <a:r>
              <a:rPr lang="en-US" baseline="0" dirty="0"/>
              <a:t>It is broad based to cover various types of records.  Read through the description to find which Records Series Title fits your group of records.  Remember we do not want to selectively destroy records but rather groups of records.  Record Series Title should be reflected on the destruction form.  Give example of looking for Study Abroad Student Records. </a:t>
            </a:r>
          </a:p>
          <a:p>
            <a:endParaRPr lang="en-US" baseline="0" dirty="0"/>
          </a:p>
          <a:p>
            <a:r>
              <a:rPr lang="en-US" baseline="0" dirty="0"/>
              <a:t>Note to bookmark Records management website.</a:t>
            </a:r>
          </a:p>
        </p:txBody>
      </p:sp>
      <p:sp>
        <p:nvSpPr>
          <p:cNvPr id="4" name="Slide Number Placeholder 3"/>
          <p:cNvSpPr>
            <a:spLocks noGrp="1"/>
          </p:cNvSpPr>
          <p:nvPr>
            <p:ph type="sldNum" sz="quarter" idx="10"/>
          </p:nvPr>
        </p:nvSpPr>
        <p:spPr/>
        <p:txBody>
          <a:bodyPr/>
          <a:lstStyle/>
          <a:p>
            <a:fld id="{DF70CD90-E431-4630-9E82-F7D41980EFD8}" type="slidenum">
              <a:rPr lang="en-US" smtClean="0"/>
              <a:t>17</a:t>
            </a:fld>
            <a:endParaRPr lang="en-US"/>
          </a:p>
        </p:txBody>
      </p:sp>
    </p:spTree>
    <p:extLst>
      <p:ext uri="{BB962C8B-B14F-4D97-AF65-F5344CB8AC3E}">
        <p14:creationId xmlns:p14="http://schemas.microsoft.com/office/powerpoint/2010/main" val="191697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Retentio</a:t>
            </a:r>
            <a:r>
              <a:rPr lang="en-US" baseline="0" dirty="0"/>
              <a:t>n is given in the number of years. You need to know what time period is represented in  your documents in order to determine whether or not you have kept them for the required time.</a:t>
            </a:r>
          </a:p>
          <a:p>
            <a:endParaRPr lang="en-US" baseline="0" dirty="0"/>
          </a:p>
          <a:p>
            <a:r>
              <a:rPr lang="en-US" baseline="0" dirty="0"/>
              <a:t>The retention period is determined through state and national laws based on administrative, fiscal and legal considerations.</a:t>
            </a:r>
          </a:p>
          <a:p>
            <a:endParaRPr lang="en-US" baseline="0" dirty="0"/>
          </a:p>
          <a:p>
            <a:r>
              <a:rPr lang="en-US" baseline="0" dirty="0"/>
              <a:t>Somethings to consider before moving on.</a:t>
            </a:r>
          </a:p>
          <a:p>
            <a:endParaRPr lang="en-US" baseline="0" dirty="0"/>
          </a:p>
        </p:txBody>
      </p:sp>
      <p:sp>
        <p:nvSpPr>
          <p:cNvPr id="4" name="Slide Number Placeholder 3"/>
          <p:cNvSpPr>
            <a:spLocks noGrp="1"/>
          </p:cNvSpPr>
          <p:nvPr>
            <p:ph type="sldNum" sz="quarter" idx="10"/>
          </p:nvPr>
        </p:nvSpPr>
        <p:spPr/>
        <p:txBody>
          <a:bodyPr/>
          <a:lstStyle/>
          <a:p>
            <a:fld id="{DF70CD90-E431-4630-9E82-F7D41980EFD8}" type="slidenum">
              <a:rPr lang="en-US" smtClean="0"/>
              <a:t>18</a:t>
            </a:fld>
            <a:endParaRPr lang="en-US"/>
          </a:p>
        </p:txBody>
      </p:sp>
    </p:spTree>
    <p:extLst>
      <p:ext uri="{BB962C8B-B14F-4D97-AF65-F5344CB8AC3E}">
        <p14:creationId xmlns:p14="http://schemas.microsoft.com/office/powerpoint/2010/main" val="1196606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student records: Active in Banner is different than it is for records management.  In banner, you would look for the term “Current” To search for a large amount of student records fill out a team dynamics web focus report. </a:t>
            </a:r>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19</a:t>
            </a:fld>
            <a:endParaRPr lang="en-US"/>
          </a:p>
        </p:txBody>
      </p:sp>
    </p:spTree>
    <p:extLst>
      <p:ext uri="{BB962C8B-B14F-4D97-AF65-F5344CB8AC3E}">
        <p14:creationId xmlns:p14="http://schemas.microsoft.com/office/powerpoint/2010/main" val="454597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Records, other than the official set, may be destroyed after the user no longer needs them (</a:t>
            </a:r>
            <a:r>
              <a:rPr lang="en-US" dirty="0" err="1"/>
              <a:t>skupsky</a:t>
            </a:r>
            <a:r>
              <a:rPr lang="en-US" dirty="0"/>
              <a:t> 78). </a:t>
            </a:r>
          </a:p>
          <a:p>
            <a:endParaRPr lang="en-US" dirty="0"/>
          </a:p>
          <a:p>
            <a:r>
              <a:rPr lang="en-US" dirty="0"/>
              <a:t>Needed</a:t>
            </a:r>
            <a:r>
              <a:rPr lang="en-US" baseline="0" dirty="0"/>
              <a:t> to </a:t>
            </a:r>
            <a:r>
              <a:rPr lang="en-US" dirty="0"/>
              <a:t>eliminate unnecessary duplication of records between offices.</a:t>
            </a:r>
          </a:p>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20</a:t>
            </a:fld>
            <a:endParaRPr lang="en-US"/>
          </a:p>
        </p:txBody>
      </p:sp>
    </p:spTree>
    <p:extLst>
      <p:ext uri="{BB962C8B-B14F-4D97-AF65-F5344CB8AC3E}">
        <p14:creationId xmlns:p14="http://schemas.microsoft.com/office/powerpoint/2010/main" val="303319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0CD90-E431-4630-9E82-F7D41980EFD8}" type="slidenum">
              <a:rPr lang="en-US" smtClean="0"/>
              <a:t>21</a:t>
            </a:fld>
            <a:endParaRPr lang="en-US"/>
          </a:p>
        </p:txBody>
      </p:sp>
    </p:spTree>
    <p:extLst>
      <p:ext uri="{BB962C8B-B14F-4D97-AF65-F5344CB8AC3E}">
        <p14:creationId xmlns:p14="http://schemas.microsoft.com/office/powerpoint/2010/main" val="82004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2</a:t>
            </a:fld>
            <a:endParaRPr lang="en-US"/>
          </a:p>
        </p:txBody>
      </p:sp>
    </p:spTree>
    <p:extLst>
      <p:ext uri="{BB962C8B-B14F-4D97-AF65-F5344CB8AC3E}">
        <p14:creationId xmlns:p14="http://schemas.microsoft.com/office/powerpoint/2010/main" val="2768263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something is marked as “archival review” in the retention schedule, please contact the Archives and Special Collections.  Your records</a:t>
            </a:r>
            <a:r>
              <a:rPr lang="en-US" baseline="0" dirty="0"/>
              <a:t> might be a good candidate for transfer to the Archives instead of destruction.</a:t>
            </a:r>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22</a:t>
            </a:fld>
            <a:endParaRPr lang="en-US"/>
          </a:p>
        </p:txBody>
      </p:sp>
    </p:spTree>
    <p:extLst>
      <p:ext uri="{BB962C8B-B14F-4D97-AF65-F5344CB8AC3E}">
        <p14:creationId xmlns:p14="http://schemas.microsoft.com/office/powerpoint/2010/main" val="1202938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form can be found on the Records Management Website http://www.maag.ysu.edu/recordsmgt  </a:t>
            </a:r>
          </a:p>
          <a:p>
            <a:r>
              <a:rPr lang="en-US" dirty="0"/>
              <a:t>Note Records definition in footnote</a:t>
            </a:r>
          </a:p>
          <a:p>
            <a:endParaRPr lang="en-US" dirty="0"/>
          </a:p>
          <a:p>
            <a:r>
              <a:rPr lang="en-US" dirty="0"/>
              <a:t>Filled</a:t>
            </a:r>
            <a:r>
              <a:rPr lang="en-US" baseline="0" dirty="0"/>
              <a:t> out and sent electronically for faster turnaround</a:t>
            </a:r>
            <a:endParaRPr lang="en-US" dirty="0"/>
          </a:p>
        </p:txBody>
      </p:sp>
      <p:sp>
        <p:nvSpPr>
          <p:cNvPr id="4" name="Slide Number Placeholder 3"/>
          <p:cNvSpPr>
            <a:spLocks noGrp="1"/>
          </p:cNvSpPr>
          <p:nvPr>
            <p:ph type="sldNum" sz="quarter" idx="10"/>
          </p:nvPr>
        </p:nvSpPr>
        <p:spPr/>
        <p:txBody>
          <a:bodyPr/>
          <a:lstStyle/>
          <a:p>
            <a:fld id="{DF70CD90-E431-4630-9E82-F7D41980EFD8}" type="slidenum">
              <a:rPr lang="en-US" smtClean="0"/>
              <a:t>23</a:t>
            </a:fld>
            <a:endParaRPr lang="en-US"/>
          </a:p>
        </p:txBody>
      </p:sp>
    </p:spTree>
    <p:extLst>
      <p:ext uri="{BB962C8B-B14F-4D97-AF65-F5344CB8AC3E}">
        <p14:creationId xmlns:p14="http://schemas.microsoft.com/office/powerpoint/2010/main" val="1442376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form is on the Records Management website http://www.maag.ysu.edu/recordsmgt </a:t>
            </a:r>
          </a:p>
          <a:p>
            <a:pPr defTabSz="933237">
              <a:defRPr/>
            </a:pPr>
            <a:endParaRPr lang="en-US" dirty="0"/>
          </a:p>
          <a:p>
            <a:pPr defTabSz="933237">
              <a:defRPr/>
            </a:pPr>
            <a:r>
              <a:rPr lang="en-US" dirty="0"/>
              <a:t>Records Series Title as it appears on the Retention</a:t>
            </a:r>
            <a:r>
              <a:rPr lang="en-US" baseline="0" dirty="0"/>
              <a:t> schedule- use a separate row for each title</a:t>
            </a:r>
          </a:p>
          <a:p>
            <a:pPr defTabSz="933237">
              <a:defRPr/>
            </a:pPr>
            <a:r>
              <a:rPr lang="en-US" baseline="0" dirty="0"/>
              <a:t>IUC Code and Retention period  both are listed with the record series title on the retention schedule</a:t>
            </a:r>
          </a:p>
          <a:p>
            <a:pPr defTabSz="933237">
              <a:defRPr/>
            </a:pPr>
            <a:endParaRPr lang="en-US" dirty="0"/>
          </a:p>
          <a:p>
            <a:pPr defTabSz="933237">
              <a:defRPr/>
            </a:pPr>
            <a:r>
              <a:rPr lang="en-US" dirty="0"/>
              <a:t>For example: If</a:t>
            </a:r>
            <a:r>
              <a:rPr lang="en-US" baseline="0" dirty="0"/>
              <a:t> you have various vendor invoices and statements. You don’t have to list each vendor or each invoice.  You would search the retention period to find where vendor invoices go (Accounts Payable Documents) and you would list just that in the Records Series Title.</a:t>
            </a:r>
          </a:p>
          <a:p>
            <a:pPr defTabSz="933237">
              <a:defRPr/>
            </a:pPr>
            <a:endParaRPr lang="en-US" dirty="0"/>
          </a:p>
          <a:p>
            <a:pPr defTabSz="933237">
              <a:defRPr/>
            </a:pPr>
            <a:r>
              <a:rPr lang="en-US" dirty="0"/>
              <a:t>Paper records may be destroyed after</a:t>
            </a:r>
            <a:r>
              <a:rPr lang="en-US" baseline="0" dirty="0"/>
              <a:t> being reproduced in electron format if: </a:t>
            </a:r>
          </a:p>
          <a:p>
            <a:pPr marL="174982" indent="-174982" defTabSz="933237">
              <a:buFont typeface="Arial" panose="020B0604020202020204" pitchFamily="34" charset="0"/>
              <a:buChar char="•"/>
              <a:defRPr/>
            </a:pPr>
            <a:r>
              <a:rPr lang="en-US" baseline="0" dirty="0"/>
              <a:t>The electronic document is a perfect and exact reproduction</a:t>
            </a:r>
          </a:p>
          <a:p>
            <a:pPr marL="174982" indent="-174982" defTabSz="933237">
              <a:buFont typeface="Arial" panose="020B0604020202020204" pitchFamily="34" charset="0"/>
              <a:buChar char="•"/>
              <a:defRPr/>
            </a:pPr>
            <a:r>
              <a:rPr lang="en-US" baseline="0" dirty="0"/>
              <a:t>The electronic document is available upon demand</a:t>
            </a:r>
          </a:p>
          <a:p>
            <a:pPr marL="174982" indent="-174982" defTabSz="933237">
              <a:buFont typeface="Arial" panose="020B0604020202020204" pitchFamily="34" charset="0"/>
              <a:buChar char="•"/>
              <a:defRPr/>
            </a:pPr>
            <a:r>
              <a:rPr lang="en-US" baseline="0" dirty="0"/>
              <a:t>The paper documents are not involved as exhibits in pending legislation</a:t>
            </a:r>
          </a:p>
          <a:p>
            <a:pPr defTabSz="933237">
              <a:defRPr/>
            </a:pPr>
            <a:r>
              <a:rPr lang="en-US" baseline="0" dirty="0"/>
              <a:t>Note on the destruction form that the documents have been reproduced and stored in electronic format</a:t>
            </a:r>
          </a:p>
          <a:p>
            <a:pPr defTabSz="933237">
              <a:defRPr/>
            </a:pPr>
            <a:r>
              <a:rPr lang="en-US" baseline="0" dirty="0"/>
              <a:t>Electronic formats follow the same retention as paper formats.</a:t>
            </a:r>
            <a:endParaRPr lang="en-US" dirty="0"/>
          </a:p>
          <a:p>
            <a:endParaRPr lang="en-US" dirty="0"/>
          </a:p>
        </p:txBody>
      </p:sp>
      <p:sp>
        <p:nvSpPr>
          <p:cNvPr id="4" name="Slide Number Placeholder 3"/>
          <p:cNvSpPr>
            <a:spLocks noGrp="1"/>
          </p:cNvSpPr>
          <p:nvPr>
            <p:ph type="sldNum" sz="quarter" idx="10"/>
          </p:nvPr>
        </p:nvSpPr>
        <p:spPr/>
        <p:txBody>
          <a:bodyPr/>
          <a:lstStyle/>
          <a:p>
            <a:fld id="{DF70CD90-E431-4630-9E82-F7D41980EFD8}" type="slidenum">
              <a:rPr lang="en-US" smtClean="0"/>
              <a:t>24</a:t>
            </a:fld>
            <a:endParaRPr lang="en-US"/>
          </a:p>
        </p:txBody>
      </p:sp>
    </p:spTree>
    <p:extLst>
      <p:ext uri="{BB962C8B-B14F-4D97-AF65-F5344CB8AC3E}">
        <p14:creationId xmlns:p14="http://schemas.microsoft.com/office/powerpoint/2010/main" val="1937547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D00E58-DE07-4B9C-B16E-1C6451EDD3ED}" type="slidenum">
              <a:rPr lang="en-US" smtClean="0"/>
              <a:t>25</a:t>
            </a:fld>
            <a:endParaRPr lang="en-US"/>
          </a:p>
        </p:txBody>
      </p:sp>
    </p:spTree>
    <p:extLst>
      <p:ext uri="{BB962C8B-B14F-4D97-AF65-F5344CB8AC3E}">
        <p14:creationId xmlns:p14="http://schemas.microsoft.com/office/powerpoint/2010/main" val="283717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 form is on the Records Management website http://www.maag.ysu.edu/recordsmgt </a:t>
            </a:r>
          </a:p>
          <a:p>
            <a:r>
              <a:rPr lang="en-US" dirty="0"/>
              <a:t>Note: litigation question and confidential information question</a:t>
            </a:r>
          </a:p>
        </p:txBody>
      </p:sp>
      <p:sp>
        <p:nvSpPr>
          <p:cNvPr id="4" name="Slide Number Placeholder 3"/>
          <p:cNvSpPr>
            <a:spLocks noGrp="1"/>
          </p:cNvSpPr>
          <p:nvPr>
            <p:ph type="sldNum" sz="quarter" idx="10"/>
          </p:nvPr>
        </p:nvSpPr>
        <p:spPr/>
        <p:txBody>
          <a:bodyPr/>
          <a:lstStyle/>
          <a:p>
            <a:fld id="{DF70CD90-E431-4630-9E82-F7D41980EFD8}" type="slidenum">
              <a:rPr lang="en-US" smtClean="0"/>
              <a:t>26</a:t>
            </a:fld>
            <a:endParaRPr lang="en-US"/>
          </a:p>
        </p:txBody>
      </p:sp>
    </p:spTree>
    <p:extLst>
      <p:ext uri="{BB962C8B-B14F-4D97-AF65-F5344CB8AC3E}">
        <p14:creationId xmlns:p14="http://schemas.microsoft.com/office/powerpoint/2010/main" val="3470297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have a lot of these items mentioned; however a lot of our collections have gaps and are incomplete.</a:t>
            </a:r>
          </a:p>
          <a:p>
            <a:r>
              <a:rPr lang="en-US" dirty="0"/>
              <a:t>Note anything prior to statehood</a:t>
            </a:r>
            <a:r>
              <a:rPr lang="en-US" baseline="0" dirty="0"/>
              <a:t> (1968).</a:t>
            </a:r>
            <a:endParaRPr lang="en-US" dirty="0"/>
          </a:p>
        </p:txBody>
      </p:sp>
      <p:sp>
        <p:nvSpPr>
          <p:cNvPr id="4" name="Slide Number Placeholder 3"/>
          <p:cNvSpPr>
            <a:spLocks noGrp="1"/>
          </p:cNvSpPr>
          <p:nvPr>
            <p:ph type="sldNum" sz="quarter" idx="10"/>
          </p:nvPr>
        </p:nvSpPr>
        <p:spPr/>
        <p:txBody>
          <a:bodyPr/>
          <a:lstStyle/>
          <a:p>
            <a:fld id="{DF70CD90-E431-4630-9E82-F7D41980EFD8}" type="slidenum">
              <a:rPr lang="en-US" smtClean="0"/>
              <a:t>27</a:t>
            </a:fld>
            <a:endParaRPr lang="en-US"/>
          </a:p>
        </p:txBody>
      </p:sp>
    </p:spTree>
    <p:extLst>
      <p:ext uri="{BB962C8B-B14F-4D97-AF65-F5344CB8AC3E}">
        <p14:creationId xmlns:p14="http://schemas.microsoft.com/office/powerpoint/2010/main" val="2186578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questions regarding</a:t>
            </a:r>
            <a:r>
              <a:rPr lang="en-US" baseline="0" dirty="0"/>
              <a:t> the retention, destruction or archiving of records, using the records retention schedule or filling out forms.</a:t>
            </a:r>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28</a:t>
            </a:fld>
            <a:endParaRPr lang="en-US"/>
          </a:p>
        </p:txBody>
      </p:sp>
    </p:spTree>
    <p:extLst>
      <p:ext uri="{BB962C8B-B14F-4D97-AF65-F5344CB8AC3E}">
        <p14:creationId xmlns:p14="http://schemas.microsoft.com/office/powerpoint/2010/main" val="2524788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29</a:t>
            </a:fld>
            <a:endParaRPr lang="en-US"/>
          </a:p>
        </p:txBody>
      </p:sp>
    </p:spTree>
    <p:extLst>
      <p:ext uri="{BB962C8B-B14F-4D97-AF65-F5344CB8AC3E}">
        <p14:creationId xmlns:p14="http://schemas.microsoft.com/office/powerpoint/2010/main" val="2194991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30</a:t>
            </a:fld>
            <a:endParaRPr lang="en-US"/>
          </a:p>
        </p:txBody>
      </p:sp>
    </p:spTree>
    <p:extLst>
      <p:ext uri="{BB962C8B-B14F-4D97-AF65-F5344CB8AC3E}">
        <p14:creationId xmlns:p14="http://schemas.microsoft.com/office/powerpoint/2010/main" val="218080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1950s and 1960s, the Ohio General Assembly enacted “sunshine laws” to assist citizens who wanted to obtain information from the state of Ohio and from public agencies in the state like public universities. YSU is a public university in the State of Ohio that is subject to the Sunshine Laws. </a:t>
            </a:r>
          </a:p>
          <a:p>
            <a:endParaRPr lang="en-US" dirty="0"/>
          </a:p>
          <a:p>
            <a:r>
              <a:rPr lang="en-US" dirty="0"/>
              <a:t>The idea is to prevent public institutions from keeping information hidden away in secret in the dark behind closed doors and instead open those doors to let the sun shine in and let citizens learn about what their government agencies are doing. We are focusing today on the public records act. The open meetings act also applies to YSU and is the reason, for example, that our board of trustees hold open meetings to the public, but today we are only focusing on records. </a:t>
            </a:r>
          </a:p>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3</a:t>
            </a:fld>
            <a:endParaRPr lang="en-US"/>
          </a:p>
        </p:txBody>
      </p:sp>
    </p:spTree>
    <p:extLst>
      <p:ext uri="{BB962C8B-B14F-4D97-AF65-F5344CB8AC3E}">
        <p14:creationId xmlns:p14="http://schemas.microsoft.com/office/powerpoint/2010/main" val="37274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So don’t just think this is some everyday</a:t>
            </a:r>
            <a:r>
              <a:rPr lang="en-US" baseline="0" dirty="0"/>
              <a:t> training on policies and procedures-you are here learning about these laws and your role in this democratic process. You work for a public institution and when you interact with the public when someone asks for public records or when you are handling public records, you are representing the university as a public institution of the State of Ohio. It is very important that you understand your duties and fulfill them as required by law.</a:t>
            </a:r>
            <a:endParaRPr lang="en-US" dirty="0"/>
          </a:p>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4</a:t>
            </a:fld>
            <a:endParaRPr lang="en-US"/>
          </a:p>
        </p:txBody>
      </p:sp>
    </p:spTree>
    <p:extLst>
      <p:ext uri="{BB962C8B-B14F-4D97-AF65-F5344CB8AC3E}">
        <p14:creationId xmlns:p14="http://schemas.microsoft.com/office/powerpoint/2010/main" val="33762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BOT policy on Public records defines what constitutes a public record in keeping with the statutory definition in the Ohio Revised Code.</a:t>
            </a:r>
          </a:p>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6</a:t>
            </a:fld>
            <a:endParaRPr lang="en-US"/>
          </a:p>
        </p:txBody>
      </p:sp>
    </p:spTree>
    <p:extLst>
      <p:ext uri="{BB962C8B-B14F-4D97-AF65-F5344CB8AC3E}">
        <p14:creationId xmlns:p14="http://schemas.microsoft.com/office/powerpoint/2010/main" val="72197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a:t>
            </a:r>
            <a:r>
              <a:rPr lang="en-US" baseline="0" dirty="0"/>
              <a:t> first element of the definition of a record focuses on the existence of a information in a fixed form. It is fairly broad. It does not matter what the physical form is as long as it can record information. Except for thoughts and unrecorded conversations, most public office information is stored on a fixed medium of some sort. Think of both analog and digital or electronic storage.</a:t>
            </a:r>
            <a:endParaRPr lang="en-US" dirty="0"/>
          </a:p>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7</a:t>
            </a:fld>
            <a:endParaRPr lang="en-US"/>
          </a:p>
        </p:txBody>
      </p:sp>
    </p:spTree>
    <p:extLst>
      <p:ext uri="{BB962C8B-B14F-4D97-AF65-F5344CB8AC3E}">
        <p14:creationId xmlns:p14="http://schemas.microsoft.com/office/powerpoint/2010/main" val="209278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8</a:t>
            </a:fld>
            <a:endParaRPr lang="en-US"/>
          </a:p>
        </p:txBody>
      </p:sp>
    </p:spTree>
    <p:extLst>
      <p:ext uri="{BB962C8B-B14F-4D97-AF65-F5344CB8AC3E}">
        <p14:creationId xmlns:p14="http://schemas.microsoft.com/office/powerpoint/2010/main" val="347242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9</a:t>
            </a:fld>
            <a:endParaRPr lang="en-US"/>
          </a:p>
        </p:txBody>
      </p:sp>
    </p:spTree>
    <p:extLst>
      <p:ext uri="{BB962C8B-B14F-4D97-AF65-F5344CB8AC3E}">
        <p14:creationId xmlns:p14="http://schemas.microsoft.com/office/powerpoint/2010/main" val="1424327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Transient records are a type of public records, assuming they meet the definition</a:t>
            </a:r>
            <a:r>
              <a:rPr lang="en-US" baseline="0" dirty="0"/>
              <a:t> of public record, but a</a:t>
            </a:r>
            <a:r>
              <a:rPr lang="en-US" dirty="0"/>
              <a:t>s Lisa will explain, transient records</a:t>
            </a:r>
            <a:r>
              <a:rPr lang="en-US" baseline="0" dirty="0"/>
              <a:t> are treated differently from other records so look out for them.</a:t>
            </a:r>
            <a:endParaRPr lang="en-US" dirty="0"/>
          </a:p>
        </p:txBody>
      </p:sp>
      <p:sp>
        <p:nvSpPr>
          <p:cNvPr id="4" name="Slide Number Placeholder 3"/>
          <p:cNvSpPr>
            <a:spLocks noGrp="1"/>
          </p:cNvSpPr>
          <p:nvPr>
            <p:ph type="sldNum" sz="quarter" idx="10"/>
          </p:nvPr>
        </p:nvSpPr>
        <p:spPr/>
        <p:txBody>
          <a:bodyPr/>
          <a:lstStyle/>
          <a:p>
            <a:fld id="{8CD00E58-DE07-4B9C-B16E-1C6451EDD3ED}" type="slidenum">
              <a:rPr lang="en-US" smtClean="0"/>
              <a:t>10</a:t>
            </a:fld>
            <a:endParaRPr lang="en-US"/>
          </a:p>
        </p:txBody>
      </p:sp>
    </p:spTree>
    <p:extLst>
      <p:ext uri="{BB962C8B-B14F-4D97-AF65-F5344CB8AC3E}">
        <p14:creationId xmlns:p14="http://schemas.microsoft.com/office/powerpoint/2010/main" val="1080473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8BB2-BA9C-5248-AE22-46A7627F5B97}"/>
              </a:ext>
            </a:extLst>
          </p:cNvPr>
          <p:cNvSpPr>
            <a:spLocks noGrp="1"/>
          </p:cNvSpPr>
          <p:nvPr>
            <p:ph type="ctrTitle"/>
          </p:nvPr>
        </p:nvSpPr>
        <p:spPr>
          <a:xfrm>
            <a:off x="1524000" y="1122363"/>
            <a:ext cx="9144000" cy="2387600"/>
          </a:xfrm>
        </p:spPr>
        <p:txBody>
          <a:bodyPr anchor="b"/>
          <a:lstStyle>
            <a:lvl1pPr algn="ctr">
              <a:defRPr sz="600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4CA0E2-E91B-A943-B43B-33B6289EA6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20BBA6-DDEC-3A40-8083-FAC840AA2C9F}"/>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5" name="Footer Placeholder 4">
            <a:extLst>
              <a:ext uri="{FF2B5EF4-FFF2-40B4-BE49-F238E27FC236}">
                <a16:creationId xmlns:a16="http://schemas.microsoft.com/office/drawing/2014/main" id="{EB33763D-8D53-EE4F-8A49-31C923BC0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0BE3-4C3A-F64C-8D4C-8A90A491C8F2}"/>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386756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A940-DE5B-8A4F-BBED-439752C4AB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35A8D-2374-584F-BF19-1D09634633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E940B-1440-7C4B-A2F7-2848F56FFE49}"/>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5" name="Footer Placeholder 4">
            <a:extLst>
              <a:ext uri="{FF2B5EF4-FFF2-40B4-BE49-F238E27FC236}">
                <a16:creationId xmlns:a16="http://schemas.microsoft.com/office/drawing/2014/main" id="{507A93C6-4988-844A-8D1A-97094B0DE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7AF4C-ADED-784F-B744-15D325C49AB8}"/>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3962117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3C08BC-F0A1-A048-B029-6E2519D24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E3B5E-77BD-0A48-981A-C35BBCCD7C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0E7D1-5F28-8440-A2B0-112A6DCC16EF}"/>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5" name="Footer Placeholder 4">
            <a:extLst>
              <a:ext uri="{FF2B5EF4-FFF2-40B4-BE49-F238E27FC236}">
                <a16:creationId xmlns:a16="http://schemas.microsoft.com/office/drawing/2014/main" id="{13E3D03B-B033-C54C-A856-EC7ED43AE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76EFB-AFF5-784F-8DF8-5BA761F7E577}"/>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2397240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ACBBDD5-C131-4FC0-B4E9-D4DF36A20B4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86354A1-D236-43E9-86DD-5AE2B2926810}" type="slidenum">
              <a:rPr lang="en-US" smtClean="0"/>
              <a:t>‹#›</a:t>
            </a:fld>
            <a:endParaRPr lang="en-US"/>
          </a:p>
        </p:txBody>
      </p:sp>
    </p:spTree>
    <p:extLst>
      <p:ext uri="{BB962C8B-B14F-4D97-AF65-F5344CB8AC3E}">
        <p14:creationId xmlns:p14="http://schemas.microsoft.com/office/powerpoint/2010/main" val="237448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F1B9-BB2D-FB48-A685-BF4BEA9D9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D6AB7-32C7-E341-9DD2-0013B4DA96F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210ED9-2B7C-5E48-A73D-DC4DBC727229}"/>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5" name="Footer Placeholder 4">
            <a:extLst>
              <a:ext uri="{FF2B5EF4-FFF2-40B4-BE49-F238E27FC236}">
                <a16:creationId xmlns:a16="http://schemas.microsoft.com/office/drawing/2014/main" id="{19B199B8-752E-FC40-A7D1-A66034B43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69BEF-58CE-4747-8EE8-9788D0201907}"/>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57778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CC96-ACBE-4441-AFCB-8289C6492A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A301B8-3A81-514D-88F1-172914F8D4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699B7-D3B8-464D-9968-2AD02DF17E82}"/>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5" name="Footer Placeholder 4">
            <a:extLst>
              <a:ext uri="{FF2B5EF4-FFF2-40B4-BE49-F238E27FC236}">
                <a16:creationId xmlns:a16="http://schemas.microsoft.com/office/drawing/2014/main" id="{79D5C39B-9E9D-F34E-B481-F7124C204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C3833-4875-3D46-8785-DE7482393586}"/>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307565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5E27-9E4D-3B4B-98C4-F89D26F64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20DC4-69E3-9943-A545-003CA768A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424ABD-C8EA-D24E-8607-1BA8DFCE68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9A90F4-450A-4C4A-804E-B675D8586758}"/>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6" name="Footer Placeholder 5">
            <a:extLst>
              <a:ext uri="{FF2B5EF4-FFF2-40B4-BE49-F238E27FC236}">
                <a16:creationId xmlns:a16="http://schemas.microsoft.com/office/drawing/2014/main" id="{F142A3D6-2CA1-7543-8DAA-23C15283CE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A67D6-3080-2D44-A386-75CF2DC9390E}"/>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426455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FBE99-5704-4F49-A868-1A302CFB0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F1DA89-6330-BD41-8EA0-48390ADFE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FAF37-2943-9B40-A1C8-51BE593F62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1F7515-5BA9-A14B-9891-2F26AE4267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88282-4C9F-E840-871D-6268011BF0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620D5-5259-514E-B9BD-99C336211FEA}"/>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8" name="Footer Placeholder 7">
            <a:extLst>
              <a:ext uri="{FF2B5EF4-FFF2-40B4-BE49-F238E27FC236}">
                <a16:creationId xmlns:a16="http://schemas.microsoft.com/office/drawing/2014/main" id="{BBF1B2DF-7854-954D-B767-F8677890B4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16B7-ED7B-264F-9113-B8ADAF0A1D3C}"/>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3485327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45810-D873-2844-A97C-A243A7BBD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030A13-2792-2E4D-8D77-817ADD4C2054}"/>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4" name="Footer Placeholder 3">
            <a:extLst>
              <a:ext uri="{FF2B5EF4-FFF2-40B4-BE49-F238E27FC236}">
                <a16:creationId xmlns:a16="http://schemas.microsoft.com/office/drawing/2014/main" id="{FE6277C4-506B-0049-950E-9D1E7562A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6A2823-E500-8141-9183-F96FFF37E411}"/>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161976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5EB8F-2E3B-4D48-A5ED-DB45DF03E052}"/>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3" name="Footer Placeholder 2">
            <a:extLst>
              <a:ext uri="{FF2B5EF4-FFF2-40B4-BE49-F238E27FC236}">
                <a16:creationId xmlns:a16="http://schemas.microsoft.com/office/drawing/2014/main" id="{47F9E187-52D0-B844-9F19-0263D268AA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CC815B-BCF1-0A4F-A2F0-5F28B2EC5BF3}"/>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281967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233E-E30F-9046-B2BC-C02B73DAA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089E62-1DBB-0246-B4D0-18A66E830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65BD71-AB3D-5F45-A4E7-4BCA1C7C1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E6776-3F8F-6A4F-A091-A190E24091E0}"/>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6" name="Footer Placeholder 5">
            <a:extLst>
              <a:ext uri="{FF2B5EF4-FFF2-40B4-BE49-F238E27FC236}">
                <a16:creationId xmlns:a16="http://schemas.microsoft.com/office/drawing/2014/main" id="{B5BDDF82-F1D0-CA47-AAE1-AE9CF4963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11346A-5736-784A-90E3-E3114A62A586}"/>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323426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767F-EB4D-4443-86AE-72A649E95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B6E9A-5138-914B-82A2-4589BD99F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C22E27-FC60-9D47-8877-45A634C42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A74B7-5FF8-A14F-BC52-CC47414047BB}"/>
              </a:ext>
            </a:extLst>
          </p:cNvPr>
          <p:cNvSpPr>
            <a:spLocks noGrp="1"/>
          </p:cNvSpPr>
          <p:nvPr>
            <p:ph type="dt" sz="half" idx="10"/>
          </p:nvPr>
        </p:nvSpPr>
        <p:spPr/>
        <p:txBody>
          <a:bodyPr/>
          <a:lstStyle/>
          <a:p>
            <a:fld id="{49C79A57-8D73-2248-9DDC-1A7E3B59F322}" type="datetimeFigureOut">
              <a:rPr lang="en-US" smtClean="0"/>
              <a:t>3/6/2024</a:t>
            </a:fld>
            <a:endParaRPr lang="en-US"/>
          </a:p>
        </p:txBody>
      </p:sp>
      <p:sp>
        <p:nvSpPr>
          <p:cNvPr id="6" name="Footer Placeholder 5">
            <a:extLst>
              <a:ext uri="{FF2B5EF4-FFF2-40B4-BE49-F238E27FC236}">
                <a16:creationId xmlns:a16="http://schemas.microsoft.com/office/drawing/2014/main" id="{191A8B7E-F161-9949-80C9-E0F5507A0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E43E0-0D37-5045-AAAA-9B68486558D8}"/>
              </a:ext>
            </a:extLst>
          </p:cNvPr>
          <p:cNvSpPr>
            <a:spLocks noGrp="1"/>
          </p:cNvSpPr>
          <p:nvPr>
            <p:ph type="sldNum" sz="quarter" idx="12"/>
          </p:nvPr>
        </p:nvSpPr>
        <p:spPr/>
        <p:txBody>
          <a:bodyPr/>
          <a:lstStyle/>
          <a:p>
            <a:fld id="{830BCF3D-EBD8-CB4F-A593-FAEAB33131BE}" type="slidenum">
              <a:rPr lang="en-US" smtClean="0"/>
              <a:t>‹#›</a:t>
            </a:fld>
            <a:endParaRPr lang="en-US"/>
          </a:p>
        </p:txBody>
      </p:sp>
    </p:spTree>
    <p:extLst>
      <p:ext uri="{BB962C8B-B14F-4D97-AF65-F5344CB8AC3E}">
        <p14:creationId xmlns:p14="http://schemas.microsoft.com/office/powerpoint/2010/main" val="276176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89F21-F97D-5343-8574-976181A8E0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F8B3C1-878F-E548-A724-D4DF212F8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D4E3C-8FF7-384E-821C-0A6CE446E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79A57-8D73-2248-9DDC-1A7E3B59F322}" type="datetimeFigureOut">
              <a:rPr lang="en-US" smtClean="0"/>
              <a:t>3/6/2024</a:t>
            </a:fld>
            <a:endParaRPr lang="en-US"/>
          </a:p>
        </p:txBody>
      </p:sp>
      <p:sp>
        <p:nvSpPr>
          <p:cNvPr id="5" name="Footer Placeholder 4">
            <a:extLst>
              <a:ext uri="{FF2B5EF4-FFF2-40B4-BE49-F238E27FC236}">
                <a16:creationId xmlns:a16="http://schemas.microsoft.com/office/drawing/2014/main" id="{D305B635-2164-3C48-AC3C-C779DADF1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D014D1-C901-674E-A767-D51A4A4A7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BCF3D-EBD8-CB4F-A593-FAEAB33131BE}" type="slidenum">
              <a:rPr lang="en-US" smtClean="0"/>
              <a:t>‹#›</a:t>
            </a:fld>
            <a:endParaRPr lang="en-US"/>
          </a:p>
        </p:txBody>
      </p:sp>
      <p:pic>
        <p:nvPicPr>
          <p:cNvPr id="17" name="Picture 16" descr="Shape&#10;&#10;Description automatically generated with medium confidence">
            <a:extLst>
              <a:ext uri="{FF2B5EF4-FFF2-40B4-BE49-F238E27FC236}">
                <a16:creationId xmlns:a16="http://schemas.microsoft.com/office/drawing/2014/main" id="{D210487A-6D6C-0641-9CF3-A844E638D71A}"/>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20" name="Picture 19" descr="A picture containing text, sign, clipart&#10;&#10;Description automatically generated">
            <a:extLst>
              <a:ext uri="{FF2B5EF4-FFF2-40B4-BE49-F238E27FC236}">
                <a16:creationId xmlns:a16="http://schemas.microsoft.com/office/drawing/2014/main" id="{26BB1705-A550-A74D-9A7F-D1659D542A7A}"/>
              </a:ext>
            </a:extLst>
          </p:cNvPr>
          <p:cNvPicPr>
            <a:picLocks noChangeAspect="1"/>
          </p:cNvPicPr>
          <p:nvPr userDrawn="1"/>
        </p:nvPicPr>
        <p:blipFill>
          <a:blip r:embed="rId15"/>
          <a:stretch>
            <a:fillRect/>
          </a:stretch>
        </p:blipFill>
        <p:spPr>
          <a:xfrm>
            <a:off x="287216" y="6060831"/>
            <a:ext cx="2299502" cy="648921"/>
          </a:xfrm>
          <a:prstGeom prst="rect">
            <a:avLst/>
          </a:prstGeom>
        </p:spPr>
      </p:pic>
    </p:spTree>
    <p:extLst>
      <p:ext uri="{BB962C8B-B14F-4D97-AF65-F5344CB8AC3E}">
        <p14:creationId xmlns:p14="http://schemas.microsoft.com/office/powerpoint/2010/main" val="350082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library.osu.edu/osu-records-management/pacman-effect" TargetMode="External"/><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audio" Target="../media/media17.m4a"/><Relationship Id="rId7" Type="http://schemas.openxmlformats.org/officeDocument/2006/relationships/hyperlink" Target="http://www.maag.ysu.edu/recordsmgt" TargetMode="External"/><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hyperlink" Target="http://www.maag.ysu.edu/" TargetMode="External"/><Relationship Id="rId5" Type="http://schemas.openxmlformats.org/officeDocument/2006/relationships/notesSlide" Target="../notesSlides/notesSlide15.xml"/><Relationship Id="rId4" Type="http://schemas.openxmlformats.org/officeDocument/2006/relationships/slideLayout" Target="../slideLayouts/slideLayout8.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6.png"/><Relationship Id="rId2" Type="http://schemas.microsoft.com/office/2007/relationships/media" Target="../media/media18.m4a"/><Relationship Id="rId1" Type="http://schemas.openxmlformats.org/officeDocument/2006/relationships/tags" Target="../tags/tag4.xml"/><Relationship Id="rId6" Type="http://schemas.openxmlformats.org/officeDocument/2006/relationships/image" Target="../media/image15.jpg"/><Relationship Id="rId5" Type="http://schemas.openxmlformats.org/officeDocument/2006/relationships/notesSlide" Target="../notesSlides/notesSlide16.xml"/><Relationship Id="rId4"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9.m4a"/><Relationship Id="rId7" Type="http://schemas.openxmlformats.org/officeDocument/2006/relationships/image" Target="../media/image17.png"/><Relationship Id="rId2" Type="http://schemas.microsoft.com/office/2007/relationships/media" Target="../media/media19.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6.png"/><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18.jpg"/><Relationship Id="rId5" Type="http://schemas.openxmlformats.org/officeDocument/2006/relationships/notesSlide" Target="../notesSlides/notesSlide18.xml"/><Relationship Id="rId4"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6.png"/><Relationship Id="rId2" Type="http://schemas.microsoft.com/office/2007/relationships/media" Target="../media/media21.m4a"/><Relationship Id="rId1" Type="http://schemas.openxmlformats.org/officeDocument/2006/relationships/tags" Target="../tags/tag7.xml"/><Relationship Id="rId6" Type="http://schemas.openxmlformats.org/officeDocument/2006/relationships/image" Target="../media/image19.jpg"/><Relationship Id="rId5" Type="http://schemas.openxmlformats.org/officeDocument/2006/relationships/notesSlide" Target="../notesSlides/notesSlide19.xml"/><Relationship Id="rId4"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tags" Target="../tags/tag8.xml"/><Relationship Id="rId6" Type="http://schemas.openxmlformats.org/officeDocument/2006/relationships/image" Target="../media/image20.jpeg"/><Relationship Id="rId5" Type="http://schemas.openxmlformats.org/officeDocument/2006/relationships/notesSlide" Target="../notesSlides/notesSlide20.xml"/><Relationship Id="rId4"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6.png"/><Relationship Id="rId2" Type="http://schemas.microsoft.com/office/2007/relationships/media" Target="../media/media23.m4a"/><Relationship Id="rId1" Type="http://schemas.openxmlformats.org/officeDocument/2006/relationships/tags" Target="../tags/tag9.xml"/><Relationship Id="rId6" Type="http://schemas.openxmlformats.org/officeDocument/2006/relationships/image" Target="../media/image21.jpg"/><Relationship Id="rId5" Type="http://schemas.openxmlformats.org/officeDocument/2006/relationships/notesSlide" Target="../notesSlides/notesSlide21.xml"/><Relationship Id="rId4"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6.png"/><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image" Target="../media/image22.jpg"/><Relationship Id="rId5" Type="http://schemas.openxmlformats.org/officeDocument/2006/relationships/notesSlide" Target="../notesSlides/notesSlide22.xml"/><Relationship Id="rId4"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6.png"/><Relationship Id="rId2" Type="http://schemas.microsoft.com/office/2007/relationships/media" Target="../media/media25.m4a"/><Relationship Id="rId1" Type="http://schemas.openxmlformats.org/officeDocument/2006/relationships/tags" Target="../tags/tag11.xml"/><Relationship Id="rId6" Type="http://schemas.openxmlformats.org/officeDocument/2006/relationships/image" Target="../media/image23.jpeg"/><Relationship Id="rId5" Type="http://schemas.openxmlformats.org/officeDocument/2006/relationships/notesSlide" Target="../notesSlides/notesSlide23.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6.png"/><Relationship Id="rId2" Type="http://schemas.microsoft.com/office/2007/relationships/media" Target="../media/media27.m4a"/><Relationship Id="rId1" Type="http://schemas.openxmlformats.org/officeDocument/2006/relationships/tags" Target="../tags/tag12.xml"/><Relationship Id="rId6" Type="http://schemas.openxmlformats.org/officeDocument/2006/relationships/image" Target="../media/image26.jpeg"/><Relationship Id="rId5" Type="http://schemas.openxmlformats.org/officeDocument/2006/relationships/notesSlide" Target="../notesSlides/notesSlide25.xml"/><Relationship Id="rId4"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hyperlink" Target="mailto:archives@ysu.edu" TargetMode="External"/><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library.osu.edu/osu-records-management/pacman-effect" TargetMode="External"/><Relationship Id="rId5" Type="http://schemas.openxmlformats.org/officeDocument/2006/relationships/hyperlink" Target="http://iuc-ohio.org/public-policy/records-retention/" TargetMode="External"/><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Introduction of presentation with title Records Retention, Public Records and Historical Records Training with Ann Gardner and Lisa Marie Garofali" title="Introduction">
            <a:extLst>
              <a:ext uri="{FF2B5EF4-FFF2-40B4-BE49-F238E27FC236}">
                <a16:creationId xmlns:a16="http://schemas.microsoft.com/office/drawing/2014/main" id="{B220FD6D-E1D1-0B49-A19E-7FA3C95C013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YSU Standard&#10;Description automatically generated&#10;" title="YSU standard">
            <a:extLst>
              <a:ext uri="{FF2B5EF4-FFF2-40B4-BE49-F238E27FC236}">
                <a16:creationId xmlns:a16="http://schemas.microsoft.com/office/drawing/2014/main" id="{D1F625AF-3510-3D4A-B735-3595E1520267}"/>
              </a:ext>
            </a:extLst>
          </p:cNvPr>
          <p:cNvPicPr>
            <a:picLocks noChangeAspect="1"/>
          </p:cNvPicPr>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4916BD-02E4-9B45-81F4-42714DC9C4A8}"/>
              </a:ext>
            </a:extLst>
          </p:cNvPr>
          <p:cNvSpPr>
            <a:spLocks noGrp="1"/>
          </p:cNvSpPr>
          <p:nvPr>
            <p:ph type="ctrTitle"/>
          </p:nvPr>
        </p:nvSpPr>
        <p:spPr>
          <a:xfrm>
            <a:off x="0" y="2104013"/>
            <a:ext cx="5824694" cy="1304314"/>
          </a:xfrm>
        </p:spPr>
        <p:txBody>
          <a:bodyPr>
            <a:noAutofit/>
          </a:bodyPr>
          <a:lstStyle/>
          <a:p>
            <a:r>
              <a:rPr lang="en-US" sz="4400" b="1" dirty="0"/>
              <a:t>Records Retention, Public Records &amp; Historical Records Training </a:t>
            </a:r>
          </a:p>
        </p:txBody>
      </p:sp>
      <p:sp>
        <p:nvSpPr>
          <p:cNvPr id="3" name="Subtitle 2">
            <a:extLst>
              <a:ext uri="{FF2B5EF4-FFF2-40B4-BE49-F238E27FC236}">
                <a16:creationId xmlns:a16="http://schemas.microsoft.com/office/drawing/2014/main" id="{3BF628DA-325A-DC42-9662-0DE95534C7E8}"/>
              </a:ext>
            </a:extLst>
          </p:cNvPr>
          <p:cNvSpPr>
            <a:spLocks noGrp="1"/>
          </p:cNvSpPr>
          <p:nvPr>
            <p:ph type="subTitle" idx="1"/>
          </p:nvPr>
        </p:nvSpPr>
        <p:spPr>
          <a:xfrm>
            <a:off x="0" y="3849352"/>
            <a:ext cx="8018584" cy="1696798"/>
          </a:xfrm>
        </p:spPr>
        <p:txBody>
          <a:bodyPr>
            <a:normAutofit/>
          </a:bodyPr>
          <a:lstStyle/>
          <a:p>
            <a:endParaRPr lang="en-US" dirty="0"/>
          </a:p>
        </p:txBody>
      </p:sp>
      <p:pic>
        <p:nvPicPr>
          <p:cNvPr id="14" name="Picture 13" descr="A red and white logo&#10;&#10;Description automatically generated with low confidence">
            <a:extLst>
              <a:ext uri="{FF2B5EF4-FFF2-40B4-BE49-F238E27FC236}">
                <a16:creationId xmlns:a16="http://schemas.microsoft.com/office/drawing/2014/main" id="{0D8F4B44-0907-CF4E-A7E0-7D9EAA5981B5}"/>
              </a:ext>
            </a:extLst>
          </p:cNvPr>
          <p:cNvPicPr>
            <a:picLocks noChangeAspect="1"/>
          </p:cNvPicPr>
          <p:nvPr/>
        </p:nvPicPr>
        <p:blipFill>
          <a:blip r:embed="rId6"/>
          <a:stretch>
            <a:fillRect/>
          </a:stretch>
        </p:blipFill>
        <p:spPr>
          <a:xfrm>
            <a:off x="2063260" y="5416262"/>
            <a:ext cx="4079631" cy="1151274"/>
          </a:xfrm>
          <a:prstGeom prst="rect">
            <a:avLst/>
          </a:prstGeom>
        </p:spPr>
      </p:pic>
      <p:pic>
        <p:nvPicPr>
          <p:cNvPr id="10" name="Audio 9" descr="Introduction of presentation" title="Audio">
            <a:hlinkClick r:id="" action="ppaction://media"/>
            <a:extLst>
              <a:ext uri="{FF2B5EF4-FFF2-40B4-BE49-F238E27FC236}">
                <a16:creationId xmlns:a16="http://schemas.microsoft.com/office/drawing/2014/main" id="{F3E3AF52-7D63-4FD1-A780-458D06F841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8681609"/>
      </p:ext>
    </p:extLst>
  </p:cSld>
  <p:clrMapOvr>
    <a:masterClrMapping/>
  </p:clrMapOvr>
  <mc:AlternateContent xmlns:mc="http://schemas.openxmlformats.org/markup-compatibility/2006" xmlns:p14="http://schemas.microsoft.com/office/powerpoint/2010/main">
    <mc:Choice Requires="p14">
      <p:transition spd="slow" p14:dur="2000" advTm="20026"/>
    </mc:Choice>
    <mc:Fallback xmlns="">
      <p:transition spd="slow" advTm="2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Transient records</a:t>
            </a:r>
          </a:p>
        </p:txBody>
      </p:sp>
      <p:sp>
        <p:nvSpPr>
          <p:cNvPr id="3" name="Content Placeholder 2"/>
          <p:cNvSpPr>
            <a:spLocks noGrp="1"/>
          </p:cNvSpPr>
          <p:nvPr>
            <p:ph idx="1"/>
          </p:nvPr>
        </p:nvSpPr>
        <p:spPr>
          <a:xfrm>
            <a:off x="1380811" y="1383498"/>
            <a:ext cx="8838363" cy="4351338"/>
          </a:xfrm>
        </p:spPr>
        <p:txBody>
          <a:bodyPr>
            <a:normAutofit fontScale="32500" lnSpcReduction="20000"/>
          </a:bodyPr>
          <a:lstStyle/>
          <a:p>
            <a:pPr marL="0" indent="0">
              <a:buNone/>
            </a:pPr>
            <a:r>
              <a:rPr lang="en-US" sz="5900" dirty="0"/>
              <a:t>Have a very short‐lived administrative, legal or fiscal value and should be disposed in an appropriate manner once that use has expired, providing there is no legal hold. </a:t>
            </a:r>
          </a:p>
          <a:p>
            <a:pPr marL="0" indent="0">
              <a:buNone/>
            </a:pPr>
            <a:endParaRPr lang="en-US" sz="5900" dirty="0"/>
          </a:p>
          <a:p>
            <a:pPr marL="0" indent="0">
              <a:buNone/>
            </a:pPr>
            <a:r>
              <a:rPr lang="en-US" sz="5900" dirty="0"/>
              <a:t>Retention is not a fixed period of time and is event driven; it maybe a short as a few hours and could be as long as several days or weeks. </a:t>
            </a:r>
          </a:p>
          <a:p>
            <a:pPr marL="0" indent="0">
              <a:buNone/>
            </a:pPr>
            <a:r>
              <a:rPr lang="en-US" sz="5100" b="1" dirty="0">
                <a:solidFill>
                  <a:srgbClr val="C00000"/>
                </a:solidFill>
              </a:rPr>
              <a:t>Transient/transitory records may include, but are not limited to:</a:t>
            </a:r>
          </a:p>
          <a:p>
            <a:r>
              <a:rPr lang="en-US" sz="5100" dirty="0"/>
              <a:t>preliminary drafts (when superseded)</a:t>
            </a:r>
          </a:p>
          <a:p>
            <a:r>
              <a:rPr lang="en-US" sz="5100" dirty="0"/>
              <a:t>voice mails and telephone messages</a:t>
            </a:r>
          </a:p>
          <a:p>
            <a:r>
              <a:rPr lang="en-US" sz="5100" dirty="0"/>
              <a:t>memoranda (paper or email) pertaining to scheduling an event</a:t>
            </a:r>
          </a:p>
          <a:p>
            <a:r>
              <a:rPr lang="en-US" sz="5100" dirty="0"/>
              <a:t>documents designated as superseded or up-dated</a:t>
            </a:r>
          </a:p>
          <a:p>
            <a:r>
              <a:rPr lang="en-US" sz="5100" dirty="0"/>
              <a:t>user copies (not original documents)</a:t>
            </a:r>
          </a:p>
          <a:p>
            <a:r>
              <a:rPr lang="en-US" sz="5100" dirty="0"/>
              <a:t>routing slips, telephone message slips and post-it notes</a:t>
            </a:r>
          </a:p>
          <a:p>
            <a:endParaRPr lang="en-US" dirty="0"/>
          </a:p>
        </p:txBody>
      </p:sp>
      <p:pic>
        <p:nvPicPr>
          <p:cNvPr id="5" name="Audio 4" descr="Audio file describing slide" title="Audio file">
            <a:hlinkClick r:id="" action="ppaction://media"/>
            <a:extLst>
              <a:ext uri="{FF2B5EF4-FFF2-40B4-BE49-F238E27FC236}">
                <a16:creationId xmlns:a16="http://schemas.microsoft.com/office/drawing/2014/main" id="{04D89419-D9A9-48F2-BAE6-E277CE097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3842051"/>
      </p:ext>
    </p:extLst>
  </p:cSld>
  <p:clrMapOvr>
    <a:masterClrMapping/>
  </p:clrMapOvr>
  <mc:AlternateContent xmlns:mc="http://schemas.openxmlformats.org/markup-compatibility/2006" xmlns:p14="http://schemas.microsoft.com/office/powerpoint/2010/main">
    <mc:Choice Requires="p14">
      <p:transition spd="slow" p14:dur="2000" advTm="67370"/>
    </mc:Choice>
    <mc:Fallback xmlns="">
      <p:transition spd="slow" advTm="6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What to do with a Public Records Request?</a:t>
            </a:r>
            <a:endParaRPr lang="en-US" dirty="0"/>
          </a:p>
        </p:txBody>
      </p:sp>
      <p:sp>
        <p:nvSpPr>
          <p:cNvPr id="3" name="Content Placeholder 2"/>
          <p:cNvSpPr>
            <a:spLocks noGrp="1"/>
          </p:cNvSpPr>
          <p:nvPr>
            <p:ph idx="1"/>
          </p:nvPr>
        </p:nvSpPr>
        <p:spPr>
          <a:xfrm>
            <a:off x="439615" y="1967409"/>
            <a:ext cx="9169958" cy="4351338"/>
          </a:xfrm>
        </p:spPr>
        <p:txBody>
          <a:bodyPr>
            <a:normAutofit/>
          </a:bodyPr>
          <a:lstStyle/>
          <a:p>
            <a:r>
              <a:rPr lang="en-US" sz="2400" dirty="0"/>
              <a:t>Take all requests seriously even if anonymous or made orally-there is </a:t>
            </a:r>
            <a:r>
              <a:rPr lang="en-US" sz="2400" dirty="0">
                <a:solidFill>
                  <a:srgbClr val="C00000"/>
                </a:solidFill>
              </a:rPr>
              <a:t>NO REQUIRED FORM FOR RECORDS REQUESTS</a:t>
            </a:r>
          </a:p>
          <a:p>
            <a:r>
              <a:rPr lang="en-US" sz="2400" dirty="0"/>
              <a:t>If the request is a routine one, and your department has been trained on how to handle public record requests, respond to it.</a:t>
            </a:r>
          </a:p>
          <a:p>
            <a:r>
              <a:rPr lang="en-US" sz="2400" dirty="0"/>
              <a:t>If the request is not routine or you do not know how to handle it, call the Office of General Counsel and ask.</a:t>
            </a:r>
          </a:p>
          <a:p>
            <a:r>
              <a:rPr lang="en-US" sz="2400" dirty="0"/>
              <a:t>If the records sought were already properly destroyed, inform them and attach the certificate of records destruction. </a:t>
            </a:r>
          </a:p>
        </p:txBody>
      </p:sp>
      <p:pic>
        <p:nvPicPr>
          <p:cNvPr id="4" name="Picture 3" descr="Elvis Presley" titl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4706" y="2111808"/>
            <a:ext cx="1944955" cy="2432419"/>
          </a:xfrm>
          <a:prstGeom prst="rect">
            <a:avLst/>
          </a:prstGeom>
        </p:spPr>
      </p:pic>
      <p:pic>
        <p:nvPicPr>
          <p:cNvPr id="5" name="Picture 4" descr="Image of business woman" title="Image"/>
          <p:cNvPicPr>
            <a:picLocks noChangeAspect="1"/>
          </p:cNvPicPr>
          <p:nvPr/>
        </p:nvPicPr>
        <p:blipFill>
          <a:blip r:embed="rId6"/>
          <a:stretch>
            <a:fillRect/>
          </a:stretch>
        </p:blipFill>
        <p:spPr>
          <a:xfrm>
            <a:off x="9147977" y="4890591"/>
            <a:ext cx="2773897" cy="1849264"/>
          </a:xfrm>
          <a:prstGeom prst="rect">
            <a:avLst/>
          </a:prstGeom>
        </p:spPr>
      </p:pic>
      <p:pic>
        <p:nvPicPr>
          <p:cNvPr id="7" name="Audio 6" descr="Audio file describing slide" title="Audio file">
            <a:hlinkClick r:id="" action="ppaction://media"/>
            <a:extLst>
              <a:ext uri="{FF2B5EF4-FFF2-40B4-BE49-F238E27FC236}">
                <a16:creationId xmlns:a16="http://schemas.microsoft.com/office/drawing/2014/main" id="{4965D654-9480-46C5-BB99-02ED2DBDC3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6170328"/>
      </p:ext>
    </p:extLst>
  </p:cSld>
  <p:clrMapOvr>
    <a:masterClrMapping/>
  </p:clrMapOvr>
  <mc:AlternateContent xmlns:mc="http://schemas.openxmlformats.org/markup-compatibility/2006" xmlns:p14="http://schemas.microsoft.com/office/powerpoint/2010/main">
    <mc:Choice Requires="p14">
      <p:transition spd="slow" p14:dur="2000" advTm="106087"/>
    </mc:Choice>
    <mc:Fallback xmlns="">
      <p:transition spd="slow" advTm="106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AC0425"/>
                </a:solidFill>
              </a:rPr>
              <a:t>3356-9-09	Records Management</a:t>
            </a:r>
            <a:endParaRPr lang="en-US" dirty="0"/>
          </a:p>
        </p:txBody>
      </p:sp>
      <p:sp>
        <p:nvSpPr>
          <p:cNvPr id="3" name="Content Placeholder 2"/>
          <p:cNvSpPr>
            <a:spLocks noGrp="1"/>
          </p:cNvSpPr>
          <p:nvPr>
            <p:ph idx="1"/>
          </p:nvPr>
        </p:nvSpPr>
        <p:spPr/>
        <p:txBody>
          <a:bodyPr/>
          <a:lstStyle/>
          <a:p>
            <a:r>
              <a:rPr lang="en-US" sz="3600" dirty="0"/>
              <a:t>Outlines management methods applied to the creation, utilization, maintenance, retention, preservation, and disposition of the university’s records the records retention program for YSU  </a:t>
            </a:r>
          </a:p>
          <a:p>
            <a:r>
              <a:rPr lang="en-US" sz="3600" dirty="0"/>
              <a:t>YSU adopted the manual used by other Ohio public universities for records retention</a:t>
            </a:r>
          </a:p>
          <a:p>
            <a:endParaRPr lang="en-US" dirty="0"/>
          </a:p>
        </p:txBody>
      </p:sp>
      <p:pic>
        <p:nvPicPr>
          <p:cNvPr id="5" name="Audio 4" descr="Audio file describing slide" title="Audio file">
            <a:hlinkClick r:id="" action="ppaction://media"/>
            <a:extLst>
              <a:ext uri="{FF2B5EF4-FFF2-40B4-BE49-F238E27FC236}">
                <a16:creationId xmlns:a16="http://schemas.microsoft.com/office/drawing/2014/main" id="{91B1F44E-965F-4524-9DF6-5D5AAA8C76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0479091"/>
      </p:ext>
    </p:extLst>
  </p:cSld>
  <p:clrMapOvr>
    <a:masterClrMapping/>
  </p:clrMapOvr>
  <mc:AlternateContent xmlns:mc="http://schemas.openxmlformats.org/markup-compatibility/2006" xmlns:p14="http://schemas.microsoft.com/office/powerpoint/2010/main">
    <mc:Choice Requires="p14">
      <p:transition spd="slow" p14:dur="2000" advTm="21989"/>
    </mc:Choice>
    <mc:Fallback xmlns="">
      <p:transition spd="slow" advTm="21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Title image of the Records Management portion of the presentation" title="Title image">
            <a:extLst>
              <a:ext uri="{FF2B5EF4-FFF2-40B4-BE49-F238E27FC236}">
                <a16:creationId xmlns:a16="http://schemas.microsoft.com/office/drawing/2014/main" id="{B220FD6D-E1D1-0B49-A19E-7FA3C95C013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YSU Standard&#10;Description automatically generated" title="YSU standard">
            <a:extLst>
              <a:ext uri="{FF2B5EF4-FFF2-40B4-BE49-F238E27FC236}">
                <a16:creationId xmlns:a16="http://schemas.microsoft.com/office/drawing/2014/main" id="{D1F625AF-3510-3D4A-B735-3595E1520267}"/>
              </a:ext>
            </a:extLst>
          </p:cNvPr>
          <p:cNvPicPr>
            <a:picLocks noChangeAspect="1"/>
          </p:cNvPicPr>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4916BD-02E4-9B45-81F4-42714DC9C4A8}"/>
              </a:ext>
            </a:extLst>
          </p:cNvPr>
          <p:cNvSpPr>
            <a:spLocks noGrp="1"/>
          </p:cNvSpPr>
          <p:nvPr>
            <p:ph type="ctrTitle"/>
          </p:nvPr>
        </p:nvSpPr>
        <p:spPr>
          <a:xfrm>
            <a:off x="93784" y="2124686"/>
            <a:ext cx="8018585" cy="1304314"/>
          </a:xfrm>
        </p:spPr>
        <p:txBody>
          <a:bodyPr/>
          <a:lstStyle/>
          <a:p>
            <a:r>
              <a:rPr lang="en-US" dirty="0"/>
              <a:t>Records Management</a:t>
            </a:r>
          </a:p>
        </p:txBody>
      </p:sp>
      <p:sp>
        <p:nvSpPr>
          <p:cNvPr id="3" name="Subtitle 2">
            <a:extLst>
              <a:ext uri="{FF2B5EF4-FFF2-40B4-BE49-F238E27FC236}">
                <a16:creationId xmlns:a16="http://schemas.microsoft.com/office/drawing/2014/main" id="{3BF628DA-325A-DC42-9662-0DE95534C7E8}"/>
              </a:ext>
            </a:extLst>
          </p:cNvPr>
          <p:cNvSpPr>
            <a:spLocks noGrp="1"/>
          </p:cNvSpPr>
          <p:nvPr>
            <p:ph type="subTitle" idx="1"/>
          </p:nvPr>
        </p:nvSpPr>
        <p:spPr>
          <a:xfrm>
            <a:off x="93785" y="3429000"/>
            <a:ext cx="8018584" cy="1696798"/>
          </a:xfrm>
        </p:spPr>
        <p:txBody>
          <a:bodyPr/>
          <a:lstStyle/>
          <a:p>
            <a:endParaRPr lang="en-US" dirty="0"/>
          </a:p>
        </p:txBody>
      </p:sp>
      <p:pic>
        <p:nvPicPr>
          <p:cNvPr id="14" name="Picture 13" descr="A red and white logo&#10;&#10;Description automatically generated with low confidence">
            <a:extLst>
              <a:ext uri="{FF2B5EF4-FFF2-40B4-BE49-F238E27FC236}">
                <a16:creationId xmlns:a16="http://schemas.microsoft.com/office/drawing/2014/main" id="{0D8F4B44-0907-CF4E-A7E0-7D9EAA5981B5}"/>
              </a:ext>
            </a:extLst>
          </p:cNvPr>
          <p:cNvPicPr>
            <a:picLocks noChangeAspect="1"/>
          </p:cNvPicPr>
          <p:nvPr/>
        </p:nvPicPr>
        <p:blipFill>
          <a:blip r:embed="rId6"/>
          <a:stretch>
            <a:fillRect/>
          </a:stretch>
        </p:blipFill>
        <p:spPr>
          <a:xfrm>
            <a:off x="2063260" y="5416262"/>
            <a:ext cx="4079631" cy="1151274"/>
          </a:xfrm>
          <a:prstGeom prst="rect">
            <a:avLst/>
          </a:prstGeom>
        </p:spPr>
      </p:pic>
      <p:pic>
        <p:nvPicPr>
          <p:cNvPr id="8" name="Audio 7" descr="Audio file describing slide" title="Audio f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4204679"/>
      </p:ext>
    </p:extLst>
  </p:cSld>
  <p:clrMapOvr>
    <a:masterClrMapping/>
  </p:clrMapOvr>
  <mc:AlternateContent xmlns:mc="http://schemas.openxmlformats.org/markup-compatibility/2006" xmlns:p14="http://schemas.microsoft.com/office/powerpoint/2010/main">
    <mc:Choice Requires="p14">
      <p:transition spd="slow" p14:dur="2000" advTm="24215"/>
    </mc:Choice>
    <mc:Fallback xmlns="">
      <p:transition spd="slow" advTm="2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rPr>
              <a:t>Why do we need a records management program?</a:t>
            </a:r>
            <a:r>
              <a:rPr lang="en-US" dirty="0"/>
              <a:t>	</a:t>
            </a:r>
          </a:p>
        </p:txBody>
      </p:sp>
      <p:sp>
        <p:nvSpPr>
          <p:cNvPr id="3" name="Content Placeholder 2"/>
          <p:cNvSpPr>
            <a:spLocks noGrp="1"/>
          </p:cNvSpPr>
          <p:nvPr>
            <p:ph idx="1"/>
          </p:nvPr>
        </p:nvSpPr>
        <p:spPr/>
        <p:txBody>
          <a:bodyPr/>
          <a:lstStyle/>
          <a:p>
            <a:r>
              <a:rPr lang="en-US" dirty="0"/>
              <a:t>Document management decisions</a:t>
            </a:r>
          </a:p>
          <a:p>
            <a:r>
              <a:rPr lang="en-US" dirty="0"/>
              <a:t>Historical reference of transactions and events</a:t>
            </a:r>
          </a:p>
          <a:p>
            <a:r>
              <a:rPr lang="en-US" dirty="0"/>
              <a:t>Enhances the organizations operational efficiencies</a:t>
            </a:r>
          </a:p>
          <a:p>
            <a:r>
              <a:rPr lang="en-US" dirty="0"/>
              <a:t>Demonstrates regulatory compliance with Section 149.33 of the Ohio Revised Code</a:t>
            </a:r>
          </a:p>
          <a:p>
            <a:r>
              <a:rPr lang="en-US" dirty="0"/>
              <a:t>Provide litigation support</a:t>
            </a:r>
          </a:p>
          <a:p>
            <a:endParaRPr lang="en-US" dirty="0"/>
          </a:p>
        </p:txBody>
      </p:sp>
      <p:pic>
        <p:nvPicPr>
          <p:cNvPr id="7" name="Audio 6"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17397122"/>
      </p:ext>
    </p:extLst>
  </p:cSld>
  <p:clrMapOvr>
    <a:masterClrMapping/>
  </p:clrMapOvr>
  <mc:AlternateContent xmlns:mc="http://schemas.openxmlformats.org/markup-compatibility/2006" xmlns:p14="http://schemas.microsoft.com/office/powerpoint/2010/main">
    <mc:Choice Requires="p14">
      <p:transition spd="slow" p14:dur="2000" advTm="104544"/>
    </mc:Choice>
    <mc:Fallback xmlns="">
      <p:transition spd="slow" advTm="10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5001"/>
            <a:ext cx="10515600" cy="1031516"/>
          </a:xfrm>
        </p:spPr>
        <p:txBody>
          <a:bodyPr>
            <a:normAutofit/>
          </a:bodyPr>
          <a:lstStyle/>
          <a:p>
            <a:r>
              <a:rPr lang="en-US" sz="4000" dirty="0">
                <a:solidFill>
                  <a:srgbClr val="C00000"/>
                </a:solidFill>
              </a:rPr>
              <a:t>Evaluating Records	</a:t>
            </a:r>
          </a:p>
        </p:txBody>
      </p:sp>
      <p:sp>
        <p:nvSpPr>
          <p:cNvPr id="3" name="Content Placeholder 2"/>
          <p:cNvSpPr>
            <a:spLocks noGrp="1"/>
          </p:cNvSpPr>
          <p:nvPr>
            <p:ph idx="1"/>
          </p:nvPr>
        </p:nvSpPr>
        <p:spPr>
          <a:xfrm>
            <a:off x="838200" y="1376517"/>
            <a:ext cx="10515600" cy="4800446"/>
          </a:xfrm>
        </p:spPr>
        <p:txBody>
          <a:bodyPr/>
          <a:lstStyle/>
          <a:p>
            <a:r>
              <a:rPr lang="en-US" dirty="0"/>
              <a:t>Step 1: Identify the records</a:t>
            </a:r>
          </a:p>
          <a:p>
            <a:pPr lvl="1"/>
            <a:r>
              <a:rPr lang="en-US" dirty="0"/>
              <a:t>What is a record?</a:t>
            </a:r>
          </a:p>
          <a:p>
            <a:r>
              <a:rPr lang="en-US" dirty="0"/>
              <a:t>Step 2: Determine how long the records should be kept</a:t>
            </a:r>
          </a:p>
          <a:p>
            <a:pPr lvl="1"/>
            <a:r>
              <a:rPr lang="en-US" dirty="0"/>
              <a:t>Using the Records Retention Schedule</a:t>
            </a:r>
          </a:p>
          <a:p>
            <a:pPr lvl="1"/>
            <a:r>
              <a:rPr lang="en-US" dirty="0"/>
              <a:t>Litigation?</a:t>
            </a:r>
          </a:p>
          <a:p>
            <a:r>
              <a:rPr lang="en-US" dirty="0"/>
              <a:t>Step 3: Decide what should be done with the records</a:t>
            </a:r>
          </a:p>
          <a:p>
            <a:pPr lvl="1"/>
            <a:r>
              <a:rPr lang="en-US" dirty="0"/>
              <a:t>Certificate of Records Destruction</a:t>
            </a:r>
          </a:p>
          <a:p>
            <a:pPr lvl="1"/>
            <a:r>
              <a:rPr lang="en-US" dirty="0"/>
              <a:t>Certificate of Records Transfer</a:t>
            </a:r>
          </a:p>
          <a:p>
            <a:pPr marL="0" indent="0">
              <a:buNone/>
            </a:pPr>
            <a:endParaRPr lang="en-US" dirty="0"/>
          </a:p>
        </p:txBody>
      </p:sp>
      <p:pic>
        <p:nvPicPr>
          <p:cNvPr id="7" name="Audio 6"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10717119"/>
      </p:ext>
    </p:extLst>
  </p:cSld>
  <p:clrMapOvr>
    <a:masterClrMapping/>
  </p:clrMapOvr>
  <mc:AlternateContent xmlns:mc="http://schemas.openxmlformats.org/markup-compatibility/2006" xmlns:p14="http://schemas.microsoft.com/office/powerpoint/2010/main">
    <mc:Choice Requires="p14">
      <p:transition spd="slow" p14:dur="2000" advTm="82368"/>
    </mc:Choice>
    <mc:Fallback xmlns="">
      <p:transition spd="slow" advTm="8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98585"/>
            <a:ext cx="3932237" cy="2455985"/>
          </a:xfrm>
        </p:spPr>
        <p:txBody>
          <a:bodyPr>
            <a:noAutofit/>
          </a:bodyPr>
          <a:lstStyle/>
          <a:p>
            <a:br>
              <a:rPr lang="en-US" sz="4000" dirty="0">
                <a:solidFill>
                  <a:srgbClr val="C00000"/>
                </a:solidFill>
              </a:rPr>
            </a:br>
            <a:br>
              <a:rPr lang="en-US" sz="4000" dirty="0">
                <a:solidFill>
                  <a:srgbClr val="C00000"/>
                </a:solidFill>
              </a:rPr>
            </a:br>
            <a:r>
              <a:rPr lang="en-US" sz="3600" dirty="0">
                <a:solidFill>
                  <a:srgbClr val="C00000"/>
                </a:solidFill>
              </a:rPr>
              <a:t>Different records have different outcomes </a:t>
            </a:r>
            <a:endParaRPr lang="en-US" sz="4000" dirty="0">
              <a:solidFill>
                <a:srgbClr val="C00000"/>
              </a:solidFill>
            </a:endParaRPr>
          </a:p>
        </p:txBody>
      </p:sp>
      <p:pic>
        <p:nvPicPr>
          <p:cNvPr id="12" name="Picture Placeholder 11" descr="Image of pac-man representing the transient and non-records eating the permanent, long-term and short-term records. " title="Image"/>
          <p:cNvPicPr>
            <a:picLocks noGrp="1" noChangeAspect="1"/>
          </p:cNvPicPr>
          <p:nvPr>
            <p:ph type="pic" idx="1"/>
          </p:nvPr>
        </p:nvPicPr>
        <p:blipFill>
          <a:blip r:embed="rId5">
            <a:extLst>
              <a:ext uri="{28A0092B-C50C-407E-A947-70E740481C1C}">
                <a14:useLocalDpi xmlns:a14="http://schemas.microsoft.com/office/drawing/2010/main" val="0"/>
              </a:ext>
            </a:extLst>
          </a:blip>
          <a:srcRect t="2795" b="2795"/>
          <a:stretch>
            <a:fillRect/>
          </a:stretch>
        </p:blipFill>
        <p:spPr>
          <a:xfrm>
            <a:off x="5013855" y="457200"/>
            <a:ext cx="6172200" cy="4873625"/>
          </a:xfrm>
        </p:spPr>
      </p:pic>
      <p:sp>
        <p:nvSpPr>
          <p:cNvPr id="11" name="Text Placeholder 10"/>
          <p:cNvSpPr>
            <a:spLocks noGrp="1"/>
          </p:cNvSpPr>
          <p:nvPr>
            <p:ph type="body" sz="half" idx="2"/>
          </p:nvPr>
        </p:nvSpPr>
        <p:spPr/>
        <p:txBody>
          <a:bodyPr>
            <a:normAutofit fontScale="85000" lnSpcReduction="10000"/>
          </a:bodyPr>
          <a:lstStyle/>
          <a:p>
            <a:endParaRPr lang="en-US" sz="2800" dirty="0"/>
          </a:p>
          <a:p>
            <a:r>
              <a:rPr lang="en-US" sz="2800" dirty="0"/>
              <a:t>5 general retentions for records: </a:t>
            </a:r>
          </a:p>
          <a:p>
            <a:pPr marL="457200" indent="-457200">
              <a:buFont typeface="Arial" panose="020B0604020202020204" pitchFamily="34" charset="0"/>
              <a:buChar char="•"/>
            </a:pPr>
            <a:r>
              <a:rPr lang="en-US" sz="2800" dirty="0"/>
              <a:t>Indefinite </a:t>
            </a:r>
          </a:p>
          <a:p>
            <a:pPr marL="457200" indent="-457200">
              <a:buFont typeface="Arial" panose="020B0604020202020204" pitchFamily="34" charset="0"/>
              <a:buChar char="•"/>
            </a:pPr>
            <a:r>
              <a:rPr lang="en-US" sz="2800" dirty="0"/>
              <a:t>Long-term (longer than 10 years) </a:t>
            </a:r>
          </a:p>
          <a:p>
            <a:pPr marL="457200" indent="-457200">
              <a:buFont typeface="Arial" panose="020B0604020202020204" pitchFamily="34" charset="0"/>
              <a:buChar char="•"/>
            </a:pPr>
            <a:r>
              <a:rPr lang="en-US" sz="2800" dirty="0"/>
              <a:t>Intermediate (10 years or less)</a:t>
            </a:r>
          </a:p>
          <a:p>
            <a:pPr marL="457200" indent="-457200">
              <a:buFont typeface="Arial" panose="020B0604020202020204" pitchFamily="34" charset="0"/>
              <a:buChar char="•"/>
            </a:pPr>
            <a:r>
              <a:rPr lang="en-US" sz="2800" dirty="0"/>
              <a:t>Transient (while active)</a:t>
            </a:r>
          </a:p>
          <a:p>
            <a:pPr marL="457200" indent="-457200">
              <a:buFont typeface="Arial" panose="020B0604020202020204" pitchFamily="34" charset="0"/>
              <a:buChar char="•"/>
            </a:pPr>
            <a:r>
              <a:rPr lang="en-US" sz="2800" dirty="0"/>
              <a:t>Non-records</a:t>
            </a:r>
          </a:p>
          <a:p>
            <a:endParaRPr lang="en-US" dirty="0"/>
          </a:p>
        </p:txBody>
      </p:sp>
      <p:sp>
        <p:nvSpPr>
          <p:cNvPr id="14" name="TextBox 13"/>
          <p:cNvSpPr txBox="1"/>
          <p:nvPr/>
        </p:nvSpPr>
        <p:spPr>
          <a:xfrm>
            <a:off x="5249333" y="5868988"/>
            <a:ext cx="6316134" cy="646331"/>
          </a:xfrm>
          <a:prstGeom prst="rect">
            <a:avLst/>
          </a:prstGeom>
          <a:noFill/>
        </p:spPr>
        <p:txBody>
          <a:bodyPr wrap="square" rtlCol="0">
            <a:spAutoFit/>
          </a:bodyPr>
          <a:lstStyle/>
          <a:p>
            <a:r>
              <a:rPr lang="en-US" dirty="0">
                <a:hlinkClick r:id="rId6"/>
              </a:rPr>
              <a:t>https://library.osu.edu/osu-records-management/pacman-effect Image</a:t>
            </a:r>
            <a:endParaRPr lang="en-US" dirty="0"/>
          </a:p>
        </p:txBody>
      </p:sp>
      <p:pic>
        <p:nvPicPr>
          <p:cNvPr id="6" name="Audio 5" descr="Audio file describing slide" title="Audio f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9161104"/>
      </p:ext>
    </p:extLst>
  </p:cSld>
  <p:clrMapOvr>
    <a:masterClrMapping/>
  </p:clrMapOvr>
  <mc:AlternateContent xmlns:mc="http://schemas.openxmlformats.org/markup-compatibility/2006" xmlns:p14="http://schemas.microsoft.com/office/powerpoint/2010/main">
    <mc:Choice Requires="p14">
      <p:transition spd="slow" p14:dur="2000" advTm="93809"/>
    </mc:Choice>
    <mc:Fallback xmlns="">
      <p:transition spd="slow" advTm="9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87569"/>
            <a:ext cx="3932237" cy="2244969"/>
          </a:xfrm>
        </p:spPr>
        <p:txBody>
          <a:bodyPr>
            <a:noAutofit/>
          </a:bodyPr>
          <a:lstStyle/>
          <a:p>
            <a:r>
              <a:rPr lang="en-US" sz="3600" dirty="0">
                <a:solidFill>
                  <a:srgbClr val="C00000"/>
                </a:solidFill>
              </a:rPr>
              <a:t>Using our Records Retention Schedule</a:t>
            </a:r>
          </a:p>
        </p:txBody>
      </p:sp>
      <p:sp>
        <p:nvSpPr>
          <p:cNvPr id="5" name="Text Placeholder 4" descr="Hyperlinks to take you to the Maag Library website and Records Management website." title="Maag Link"/>
          <p:cNvSpPr>
            <a:spLocks noGrp="1"/>
          </p:cNvSpPr>
          <p:nvPr>
            <p:ph type="body" sz="half" idx="2"/>
          </p:nvPr>
        </p:nvSpPr>
        <p:spPr>
          <a:xfrm>
            <a:off x="772439" y="1969243"/>
            <a:ext cx="4193801" cy="3602181"/>
          </a:xfrm>
        </p:spPr>
        <p:txBody>
          <a:bodyPr>
            <a:noAutofit/>
          </a:bodyPr>
          <a:lstStyle/>
          <a:p>
            <a:pPr marL="285750" indent="-285750">
              <a:buFont typeface="Arial" panose="020B0604020202020204" pitchFamily="34" charset="0"/>
              <a:buChar char="•"/>
            </a:pPr>
            <a:r>
              <a:rPr lang="en-US" sz="2100" dirty="0">
                <a:hlinkClick r:id="rId6"/>
              </a:rPr>
              <a:t>http://www.maag.ysu.edu </a:t>
            </a:r>
            <a:r>
              <a:rPr lang="en-US" sz="2100" dirty="0" err="1">
                <a:hlinkClick r:id="rId6"/>
              </a:rPr>
              <a:t>Maag</a:t>
            </a:r>
            <a:r>
              <a:rPr lang="en-US" sz="2100" dirty="0">
                <a:hlinkClick r:id="rId6"/>
              </a:rPr>
              <a:t> Library website</a:t>
            </a:r>
            <a:endParaRPr lang="en-US" sz="2100" dirty="0"/>
          </a:p>
          <a:p>
            <a:pPr marL="285750" indent="-285750">
              <a:buFont typeface="Arial" panose="020B0604020202020204" pitchFamily="34" charset="0"/>
              <a:buChar char="•"/>
            </a:pPr>
            <a:r>
              <a:rPr lang="en-US" sz="2100" dirty="0">
                <a:hlinkClick r:id="rId7"/>
              </a:rPr>
              <a:t>http://www.maag.ysu.edu/recordsmgt Records Management website</a:t>
            </a:r>
            <a:endParaRPr lang="en-US" sz="2100" dirty="0"/>
          </a:p>
          <a:p>
            <a:pPr marL="285750" indent="-285750">
              <a:buFont typeface="Arial" panose="020B0604020202020204" pitchFamily="34" charset="0"/>
              <a:buChar char="•"/>
            </a:pPr>
            <a:r>
              <a:rPr lang="en-US" sz="2100" dirty="0"/>
              <a:t>Arranged by Functional Series</a:t>
            </a:r>
          </a:p>
          <a:p>
            <a:pPr marL="285750" indent="-285750">
              <a:buFont typeface="Arial" panose="020B0604020202020204" pitchFamily="34" charset="0"/>
              <a:buChar char="•"/>
            </a:pPr>
            <a:r>
              <a:rPr lang="en-US" sz="2100" dirty="0"/>
              <a:t>Keyword searchable</a:t>
            </a:r>
          </a:p>
          <a:p>
            <a:pPr marL="285750" indent="-285750">
              <a:buFont typeface="Arial" panose="020B0604020202020204" pitchFamily="34" charset="0"/>
              <a:buChar char="•"/>
            </a:pPr>
            <a:r>
              <a:rPr lang="en-US" sz="2100" dirty="0"/>
              <a:t>Based on the Inter-University Council’s retention schedule</a:t>
            </a:r>
          </a:p>
          <a:p>
            <a:pPr marL="285750" indent="-285750">
              <a:buFont typeface="Arial" panose="020B0604020202020204" pitchFamily="34" charset="0"/>
              <a:buChar char="•"/>
            </a:pPr>
            <a:r>
              <a:rPr lang="en-US" sz="2100" dirty="0"/>
              <a:t>Use Records Series description to find your records</a:t>
            </a:r>
          </a:p>
        </p:txBody>
      </p:sp>
      <p:pic>
        <p:nvPicPr>
          <p:cNvPr id="8" name="Content Placeholder 7" descr="An image of the YSU records retention schedule." title="Records Retention Schedule Image"/>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047839" y="1052186"/>
            <a:ext cx="7144161" cy="5436296"/>
          </a:xfrm>
        </p:spPr>
      </p:pic>
      <p:sp>
        <p:nvSpPr>
          <p:cNvPr id="9" name="Oval 8" descr="An oval encircling the Records Series title to emphasis where to find the name of the Records Series on the YSU Records Retention Schedule" title="Oval encircling the title of Records Series"/>
          <p:cNvSpPr/>
          <p:nvPr/>
        </p:nvSpPr>
        <p:spPr>
          <a:xfrm>
            <a:off x="5774499" y="1640910"/>
            <a:ext cx="1415441" cy="9895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96326768"/>
      </p:ext>
    </p:extLst>
  </p:cSld>
  <p:clrMapOvr>
    <a:masterClrMapping/>
  </p:clrMapOvr>
  <mc:AlternateContent xmlns:mc="http://schemas.openxmlformats.org/markup-compatibility/2006" xmlns:p14="http://schemas.microsoft.com/office/powerpoint/2010/main">
    <mc:Choice Requires="p14">
      <p:transition spd="slow" p14:dur="2000" advTm="174505"/>
    </mc:Choice>
    <mc:Fallback xmlns="">
      <p:transition spd="slow" advTm="17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406" y="457200"/>
            <a:ext cx="3932237" cy="1600200"/>
          </a:xfrm>
        </p:spPr>
        <p:txBody>
          <a:bodyPr>
            <a:noAutofit/>
          </a:bodyPr>
          <a:lstStyle/>
          <a:p>
            <a:r>
              <a:rPr lang="en-US" sz="4000" dirty="0">
                <a:solidFill>
                  <a:srgbClr val="C00000"/>
                </a:solidFill>
              </a:rPr>
              <a:t>Determine how long records should be kept</a:t>
            </a:r>
          </a:p>
        </p:txBody>
      </p:sp>
      <p:sp>
        <p:nvSpPr>
          <p:cNvPr id="8" name="Text Placeholder 7"/>
          <p:cNvSpPr>
            <a:spLocks noGrp="1"/>
          </p:cNvSpPr>
          <p:nvPr>
            <p:ph type="body" sz="half" idx="2"/>
          </p:nvPr>
        </p:nvSpPr>
        <p:spPr>
          <a:xfrm>
            <a:off x="140459" y="2057400"/>
            <a:ext cx="4736341" cy="3811588"/>
          </a:xfrm>
        </p:spPr>
        <p:txBody>
          <a:bodyPr>
            <a:noAutofit/>
          </a:bodyPr>
          <a:lstStyle/>
          <a:p>
            <a:pPr marL="457200" indent="-457200">
              <a:buFont typeface="Arial" panose="020B0604020202020204" pitchFamily="34" charset="0"/>
              <a:buChar char="•"/>
            </a:pPr>
            <a:r>
              <a:rPr lang="en-US" sz="2400" dirty="0"/>
              <a:t>Retention and Disposition column</a:t>
            </a:r>
          </a:p>
          <a:p>
            <a:pPr marL="742950" lvl="1" indent="-285750">
              <a:buFont typeface="Arial" panose="020B0604020202020204" pitchFamily="34" charset="0"/>
              <a:buChar char="•"/>
            </a:pPr>
            <a:r>
              <a:rPr lang="en-US" sz="2000" dirty="0"/>
              <a:t>Shorter than mentioned, keep the records</a:t>
            </a:r>
          </a:p>
          <a:p>
            <a:pPr marL="628650" lvl="1" indent="-171450">
              <a:buFont typeface="Arial" panose="020B0604020202020204" pitchFamily="34" charset="0"/>
              <a:buChar char="•"/>
            </a:pPr>
            <a:r>
              <a:rPr lang="en-US" sz="2000" dirty="0"/>
              <a:t>Longer than mentioned, continue to next step</a:t>
            </a:r>
          </a:p>
          <a:p>
            <a:pPr marL="285750" indent="-285750">
              <a:buFont typeface="Arial" panose="020B0604020202020204" pitchFamily="34" charset="0"/>
              <a:buChar char="•"/>
            </a:pPr>
            <a:r>
              <a:rPr lang="en-US" sz="2400" dirty="0"/>
              <a:t>Litigation/Investigation</a:t>
            </a:r>
          </a:p>
          <a:p>
            <a:pPr marL="285750" indent="-285750">
              <a:buFont typeface="Arial" panose="020B0604020202020204" pitchFamily="34" charset="0"/>
              <a:buChar char="•"/>
            </a:pPr>
            <a:r>
              <a:rPr lang="en-US" sz="2600" dirty="0"/>
              <a:t>Keep records until litigation is completed</a:t>
            </a:r>
          </a:p>
        </p:txBody>
      </p:sp>
      <p:pic>
        <p:nvPicPr>
          <p:cNvPr id="10" name="Picture 9" descr="An image of YSU's Records Retention Schedule" title="Records Retention Schedule 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2025" y="673615"/>
            <a:ext cx="7279516" cy="5539295"/>
          </a:xfrm>
          <a:prstGeom prst="rect">
            <a:avLst/>
          </a:prstGeom>
        </p:spPr>
      </p:pic>
      <p:sp>
        <p:nvSpPr>
          <p:cNvPr id="11" name="Oval 10" descr="An oval encircling the Rention and Dispsition section of the YSU records retention schedule so users can look to find how long to keep the records and what to do with them when their time is up." title="Oval encircling the Retention and Disposition"/>
          <p:cNvSpPr/>
          <p:nvPr/>
        </p:nvSpPr>
        <p:spPr>
          <a:xfrm>
            <a:off x="8004132" y="1207718"/>
            <a:ext cx="1991638" cy="9592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41706327"/>
      </p:ext>
    </p:extLst>
  </p:cSld>
  <p:clrMapOvr>
    <a:masterClrMapping/>
  </p:clrMapOvr>
  <mc:AlternateContent xmlns:mc="http://schemas.openxmlformats.org/markup-compatibility/2006" xmlns:p14="http://schemas.microsoft.com/office/powerpoint/2010/main">
    <mc:Choice Requires="p14">
      <p:transition spd="slow" p14:dur="2000" advTm="74205"/>
    </mc:Choice>
    <mc:Fallback xmlns="">
      <p:transition spd="slow" advTm="7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solidFill>
                  <a:srgbClr val="C00000"/>
                </a:solidFill>
              </a:rPr>
              <a:t>What does “Active” mean?</a:t>
            </a:r>
            <a:br>
              <a:rPr lang="en-US" dirty="0"/>
            </a:br>
            <a:endParaRPr lang="en-US" dirty="0"/>
          </a:p>
        </p:txBody>
      </p:sp>
      <p:pic>
        <p:nvPicPr>
          <p:cNvPr id="5" name="Content Placeholder 4" descr="Clipart - primary timeline"/>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278360" y="2392604"/>
            <a:ext cx="3634060" cy="3634060"/>
          </a:xfrm>
        </p:spPr>
      </p:pic>
      <p:sp>
        <p:nvSpPr>
          <p:cNvPr id="4" name="Text Placeholder 3"/>
          <p:cNvSpPr>
            <a:spLocks noGrp="1"/>
          </p:cNvSpPr>
          <p:nvPr>
            <p:ph type="body" sz="half" idx="2"/>
          </p:nvPr>
        </p:nvSpPr>
        <p:spPr>
          <a:xfrm>
            <a:off x="839788" y="1556824"/>
            <a:ext cx="5256213" cy="4101148"/>
          </a:xfrm>
        </p:spPr>
        <p:txBody>
          <a:bodyPr>
            <a:noAutofit/>
          </a:bodyPr>
          <a:lstStyle/>
          <a:p>
            <a:pPr marL="342900" indent="-342900">
              <a:buFont typeface="Arial" panose="020B0604020202020204" pitchFamily="34" charset="0"/>
              <a:buChar char="•"/>
            </a:pPr>
            <a:r>
              <a:rPr lang="en-US" sz="2200" dirty="0"/>
              <a:t>A record that is regularly referenced or required for current use.</a:t>
            </a:r>
          </a:p>
          <a:p>
            <a:pPr marL="342900" indent="-342900">
              <a:buFont typeface="Arial" panose="020B0604020202020204" pitchFamily="34" charset="0"/>
              <a:buChar char="•"/>
            </a:pPr>
            <a:r>
              <a:rPr lang="en-US" sz="2200" dirty="0"/>
              <a:t>In regards to contracts and documents  based on a timeline or event – active until timeline or event has passed.</a:t>
            </a:r>
          </a:p>
          <a:p>
            <a:pPr marL="342900" indent="-342900">
              <a:buFont typeface="Arial" panose="020B0604020202020204" pitchFamily="34" charset="0"/>
              <a:buChar char="•"/>
            </a:pPr>
            <a:r>
              <a:rPr lang="en-US" sz="2200" dirty="0"/>
              <a:t>In regards to students documents – active until absent 3 consecutive semesters.</a:t>
            </a:r>
          </a:p>
          <a:p>
            <a:pPr marL="342900" indent="-342900">
              <a:buFont typeface="Arial" panose="020B0604020202020204" pitchFamily="34" charset="0"/>
              <a:buChar char="•"/>
            </a:pPr>
            <a:r>
              <a:rPr lang="en-US" sz="2200" dirty="0"/>
              <a:t>In regards to employee files – as long as the employee is working at YSU.</a:t>
            </a:r>
          </a:p>
        </p:txBody>
      </p:sp>
      <p:pic>
        <p:nvPicPr>
          <p:cNvPr id="3" name="Picture 2" descr="An example given from the Records Retention Schedule" title="Image"/>
          <p:cNvPicPr>
            <a:picLocks noChangeAspect="1"/>
          </p:cNvPicPr>
          <p:nvPr/>
        </p:nvPicPr>
        <p:blipFill rotWithShape="1">
          <a:blip r:embed="rId7">
            <a:extLst>
              <a:ext uri="{28A0092B-C50C-407E-A947-70E740481C1C}">
                <a14:useLocalDpi xmlns:a14="http://schemas.microsoft.com/office/drawing/2010/main" val="0"/>
              </a:ext>
            </a:extLst>
          </a:blip>
          <a:srcRect l="-24096" t="-3667" r="24985" b="-2480"/>
          <a:stretch/>
        </p:blipFill>
        <p:spPr>
          <a:xfrm>
            <a:off x="4257178" y="1687069"/>
            <a:ext cx="7786139" cy="1123037"/>
          </a:xfrm>
          <a:prstGeom prst="rect">
            <a:avLst/>
          </a:prstGeom>
        </p:spPr>
      </p:pic>
      <p:pic>
        <p:nvPicPr>
          <p:cNvPr id="9" name="Audio 8"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93856074"/>
      </p:ext>
    </p:extLst>
  </p:cSld>
  <p:clrMapOvr>
    <a:masterClrMapping/>
  </p:clrMapOvr>
  <mc:AlternateContent xmlns:mc="http://schemas.openxmlformats.org/markup-compatibility/2006" xmlns:p14="http://schemas.microsoft.com/office/powerpoint/2010/main">
    <mc:Choice Requires="p14">
      <p:transition spd="slow" p14:dur="2000" advTm="74623"/>
    </mc:Choice>
    <mc:Fallback xmlns="">
      <p:transition spd="slow" advTm="7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Today - Public Records</a:t>
            </a:r>
          </a:p>
        </p:txBody>
      </p:sp>
      <p:sp>
        <p:nvSpPr>
          <p:cNvPr id="3" name="Content Placeholder 2"/>
          <p:cNvSpPr>
            <a:spLocks noGrp="1"/>
          </p:cNvSpPr>
          <p:nvPr>
            <p:ph idx="1"/>
          </p:nvPr>
        </p:nvSpPr>
        <p:spPr/>
        <p:txBody>
          <a:bodyPr>
            <a:normAutofit/>
          </a:bodyPr>
          <a:lstStyle/>
          <a:p>
            <a:r>
              <a:rPr lang="en-US" sz="4000" dirty="0"/>
              <a:t>Sunshine Laws</a:t>
            </a:r>
          </a:p>
          <a:p>
            <a:r>
              <a:rPr lang="en-US" sz="4000" dirty="0"/>
              <a:t>Board policies</a:t>
            </a:r>
          </a:p>
          <a:p>
            <a:r>
              <a:rPr lang="en-US" sz="4000" dirty="0"/>
              <a:t>What is a public record</a:t>
            </a:r>
          </a:p>
          <a:p>
            <a:r>
              <a:rPr lang="en-US" sz="4000" dirty="0"/>
              <a:t>Quiz</a:t>
            </a:r>
          </a:p>
          <a:p>
            <a:r>
              <a:rPr lang="en-US" sz="4000" dirty="0"/>
              <a:t>What to do with a public records request</a:t>
            </a:r>
          </a:p>
          <a:p>
            <a:endParaRPr lang="en-US" sz="4000" dirty="0"/>
          </a:p>
        </p:txBody>
      </p:sp>
      <p:pic>
        <p:nvPicPr>
          <p:cNvPr id="4" name="Picture 3" descr="Image of a thumbs up and thumbs down" title="Image"/>
          <p:cNvPicPr>
            <a:picLocks noChangeAspect="1"/>
          </p:cNvPicPr>
          <p:nvPr/>
        </p:nvPicPr>
        <p:blipFill>
          <a:blip r:embed="rId5"/>
          <a:stretch>
            <a:fillRect/>
          </a:stretch>
        </p:blipFill>
        <p:spPr>
          <a:xfrm>
            <a:off x="6815053" y="1296773"/>
            <a:ext cx="4791871" cy="3078747"/>
          </a:xfrm>
          <a:prstGeom prst="rect">
            <a:avLst/>
          </a:prstGeom>
        </p:spPr>
      </p:pic>
      <p:pic>
        <p:nvPicPr>
          <p:cNvPr id="8" name="Audio 7" descr="Audio describing slide" title="Audio File">
            <a:hlinkClick r:id="" action="ppaction://media"/>
            <a:extLst>
              <a:ext uri="{FF2B5EF4-FFF2-40B4-BE49-F238E27FC236}">
                <a16:creationId xmlns:a16="http://schemas.microsoft.com/office/drawing/2014/main" id="{E1795BEC-893F-43F5-AB2F-1037302C4C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8399933"/>
      </p:ext>
    </p:extLst>
  </p:cSld>
  <p:clrMapOvr>
    <a:masterClrMapping/>
  </p:clrMapOvr>
  <mc:AlternateContent xmlns:mc="http://schemas.openxmlformats.org/markup-compatibility/2006" xmlns:p14="http://schemas.microsoft.com/office/powerpoint/2010/main">
    <mc:Choice Requires="p14">
      <p:transition spd="slow" p14:dur="2000" advTm="20297"/>
    </mc:Choice>
    <mc:Fallback xmlns="">
      <p:transition spd="slow" advTm="20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nsient Records"/>
          <p:cNvSpPr>
            <a:spLocks noGrp="1"/>
          </p:cNvSpPr>
          <p:nvPr>
            <p:ph type="title"/>
          </p:nvPr>
        </p:nvSpPr>
        <p:spPr>
          <a:xfrm>
            <a:off x="839788" y="285750"/>
            <a:ext cx="3932237" cy="1039091"/>
          </a:xfrm>
        </p:spPr>
        <p:txBody>
          <a:bodyPr>
            <a:normAutofit fontScale="90000"/>
          </a:bodyPr>
          <a:lstStyle/>
          <a:p>
            <a:r>
              <a:rPr lang="en-US" sz="4000" dirty="0">
                <a:solidFill>
                  <a:srgbClr val="C00000"/>
                </a:solidFill>
              </a:rPr>
              <a:t>Transient records </a:t>
            </a:r>
          </a:p>
        </p:txBody>
      </p:sp>
      <p:sp>
        <p:nvSpPr>
          <p:cNvPr id="4" name="Text Placeholder 3"/>
          <p:cNvSpPr>
            <a:spLocks noGrp="1"/>
          </p:cNvSpPr>
          <p:nvPr>
            <p:ph type="body" sz="half" idx="2"/>
          </p:nvPr>
        </p:nvSpPr>
        <p:spPr>
          <a:xfrm>
            <a:off x="656908" y="1496291"/>
            <a:ext cx="4552401" cy="4128653"/>
          </a:xfrm>
        </p:spPr>
        <p:txBody>
          <a:bodyPr>
            <a:noAutofit/>
          </a:bodyPr>
          <a:lstStyle/>
          <a:p>
            <a:pPr marL="342900" indent="-342900">
              <a:buFont typeface="Arial" panose="020B0604020202020204" pitchFamily="34" charset="0"/>
              <a:buChar char="•"/>
            </a:pPr>
            <a:r>
              <a:rPr lang="en-US" sz="2200" dirty="0"/>
              <a:t>Preliminary drafts (when superseded), memoranda (paper or email) pertaining to scheduling an event, documents designated as up-dated, </a:t>
            </a:r>
            <a:r>
              <a:rPr lang="en-US" sz="2200" b="1" dirty="0"/>
              <a:t>user copies </a:t>
            </a:r>
            <a:r>
              <a:rPr lang="en-US" sz="2200" dirty="0"/>
              <a:t>(not original documents), and routing slips</a:t>
            </a:r>
          </a:p>
          <a:p>
            <a:pPr marL="342900" indent="-342900">
              <a:buFont typeface="Arial" panose="020B0604020202020204" pitchFamily="34" charset="0"/>
              <a:buChar char="•"/>
            </a:pPr>
            <a:r>
              <a:rPr lang="en-US" sz="2200" dirty="0"/>
              <a:t>Keep while active, then destroy.</a:t>
            </a:r>
          </a:p>
          <a:p>
            <a:pPr marL="342900" indent="-342900">
              <a:buFont typeface="Arial" panose="020B0604020202020204" pitchFamily="34" charset="0"/>
              <a:buChar char="•"/>
            </a:pPr>
            <a:r>
              <a:rPr lang="en-US" sz="2200" dirty="0"/>
              <a:t>Do not need prior authority to destroy transient records. </a:t>
            </a:r>
            <a:r>
              <a:rPr lang="en-US" sz="2200" b="1" dirty="0"/>
              <a:t>No Certificate of Records Destruction is needed!</a:t>
            </a:r>
            <a:endParaRPr lang="en-US" sz="2200" dirty="0"/>
          </a:p>
          <a:p>
            <a:endParaRPr lang="en-US" sz="2400" dirty="0"/>
          </a:p>
          <a:p>
            <a:endParaRPr lang="en-US" sz="2400" dirty="0"/>
          </a:p>
        </p:txBody>
      </p:sp>
      <p:pic>
        <p:nvPicPr>
          <p:cNvPr id="10" name="Content Placeholder 9" descr="Image of person at desk overwhelmed with paper documents" title="Image"/>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14110" y="789711"/>
            <a:ext cx="5237018" cy="5237018"/>
          </a:xfrm>
        </p:spPr>
      </p:pic>
      <p:pic>
        <p:nvPicPr>
          <p:cNvPr id="7" name="Audio 6"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91493310"/>
      </p:ext>
    </p:extLst>
  </p:cSld>
  <p:clrMapOvr>
    <a:masterClrMapping/>
  </p:clrMapOvr>
  <mc:AlternateContent xmlns:mc="http://schemas.openxmlformats.org/markup-compatibility/2006" xmlns:p14="http://schemas.microsoft.com/office/powerpoint/2010/main">
    <mc:Choice Requires="p14">
      <p:transition spd="slow" p14:dur="2000" advTm="88173"/>
    </mc:Choice>
    <mc:Fallback xmlns="">
      <p:transition spd="slow" advTm="8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85" y="693244"/>
            <a:ext cx="3932237" cy="814754"/>
          </a:xfrm>
        </p:spPr>
        <p:txBody>
          <a:bodyPr>
            <a:noAutofit/>
          </a:bodyPr>
          <a:lstStyle/>
          <a:p>
            <a:r>
              <a:rPr lang="en-US" sz="2800" dirty="0">
                <a:solidFill>
                  <a:srgbClr val="C00000"/>
                </a:solidFill>
              </a:rPr>
              <a:t>Decide what should be done with the records </a:t>
            </a:r>
          </a:p>
        </p:txBody>
      </p:sp>
      <p:pic>
        <p:nvPicPr>
          <p:cNvPr id="7" name="Content Placeholder 6" descr="Paper Recycling | The paper has its own pile. Here's the ..."/>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183188" y="1100621"/>
            <a:ext cx="6172200" cy="4647232"/>
          </a:xfrm>
        </p:spPr>
      </p:pic>
      <p:sp>
        <p:nvSpPr>
          <p:cNvPr id="4" name="Content Placeholder 3"/>
          <p:cNvSpPr>
            <a:spLocks noGrp="1"/>
          </p:cNvSpPr>
          <p:nvPr>
            <p:ph type="body" sz="half" idx="2"/>
          </p:nvPr>
        </p:nvSpPr>
        <p:spPr>
          <a:xfrm>
            <a:off x="307361" y="1507998"/>
            <a:ext cx="4522644" cy="4088679"/>
          </a:xfrm>
        </p:spPr>
        <p:txBody>
          <a:bodyPr>
            <a:normAutofit fontScale="92500" lnSpcReduction="10000"/>
          </a:bodyPr>
          <a:lstStyle/>
          <a:p>
            <a:r>
              <a:rPr lang="en-US" sz="2800" b="1" dirty="0"/>
              <a:t>Destroy:</a:t>
            </a:r>
            <a:r>
              <a:rPr lang="en-US" sz="2400" b="1" dirty="0"/>
              <a:t>	</a:t>
            </a:r>
          </a:p>
          <a:p>
            <a:pPr marL="285750" indent="-285750">
              <a:buFont typeface="Arial" panose="020B0604020202020204" pitchFamily="34" charset="0"/>
              <a:buChar char="•"/>
            </a:pPr>
            <a:r>
              <a:rPr lang="en-US" sz="2400" dirty="0"/>
              <a:t>Fill out a Certificate of Records Destruction </a:t>
            </a:r>
          </a:p>
          <a:p>
            <a:pPr marL="285750" indent="-285750">
              <a:buFont typeface="Arial" panose="020B0604020202020204" pitchFamily="34" charset="0"/>
              <a:buChar char="•"/>
            </a:pPr>
            <a:r>
              <a:rPr lang="en-US" sz="2400" dirty="0"/>
              <a:t>Send the form to archives@ysu.edu</a:t>
            </a:r>
          </a:p>
          <a:p>
            <a:pPr marL="285750" indent="-285750">
              <a:buFont typeface="Arial" panose="020B0604020202020204" pitchFamily="34" charset="0"/>
              <a:buChar char="•"/>
            </a:pPr>
            <a:r>
              <a:rPr lang="en-US" sz="2400" dirty="0"/>
              <a:t>Wait to receive a signed form back</a:t>
            </a:r>
          </a:p>
          <a:p>
            <a:pPr marL="285750" indent="-285750">
              <a:buFont typeface="Arial" panose="020B0604020202020204" pitchFamily="34" charset="0"/>
              <a:buChar char="•"/>
            </a:pPr>
            <a:r>
              <a:rPr lang="en-US" sz="2400" dirty="0"/>
              <a:t>Keep signed form for your records</a:t>
            </a:r>
          </a:p>
          <a:p>
            <a:pPr marL="285750" indent="-285750">
              <a:buFont typeface="Arial" panose="020B0604020202020204" pitchFamily="34" charset="0"/>
              <a:buChar char="•"/>
            </a:pPr>
            <a:r>
              <a:rPr lang="en-US" sz="2400" dirty="0"/>
              <a:t>Destroy documents in a secure fashion (Shredding through university vendor)</a:t>
            </a:r>
          </a:p>
        </p:txBody>
      </p:sp>
      <p:pic>
        <p:nvPicPr>
          <p:cNvPr id="8" name="Audio 7"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10316038"/>
      </p:ext>
    </p:extLst>
  </p:cSld>
  <p:clrMapOvr>
    <a:masterClrMapping/>
  </p:clrMapOvr>
  <mc:AlternateContent xmlns:mc="http://schemas.openxmlformats.org/markup-compatibility/2006" xmlns:p14="http://schemas.microsoft.com/office/powerpoint/2010/main">
    <mc:Choice Requires="p14">
      <p:transition spd="slow" p14:dur="2000" advTm="45579"/>
    </mc:Choice>
    <mc:Fallback xmlns="">
      <p:transition spd="slow" advTm="4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ecide what should be done with records" title="Decide what should be done with the records"/>
          <p:cNvSpPr>
            <a:spLocks noGrp="1"/>
          </p:cNvSpPr>
          <p:nvPr>
            <p:ph type="title"/>
          </p:nvPr>
        </p:nvSpPr>
        <p:spPr>
          <a:xfrm>
            <a:off x="839788" y="266700"/>
            <a:ext cx="3932237" cy="1790700"/>
          </a:xfrm>
        </p:spPr>
        <p:txBody>
          <a:bodyPr>
            <a:noAutofit/>
          </a:bodyPr>
          <a:lstStyle/>
          <a:p>
            <a:r>
              <a:rPr lang="en-US" sz="4000" dirty="0">
                <a:solidFill>
                  <a:srgbClr val="C00000"/>
                </a:solidFill>
              </a:rPr>
              <a:t>Decide what should be done with the records</a:t>
            </a:r>
          </a:p>
        </p:txBody>
      </p:sp>
      <p:pic>
        <p:nvPicPr>
          <p:cNvPr id="5" name="Content Placeholder 4" descr="Image of the YSU Archives and Special Collections Reading Room" title="Image"/>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140036" y="1963265"/>
            <a:ext cx="6215352" cy="2942373"/>
          </a:xfrm>
        </p:spPr>
      </p:pic>
      <p:sp>
        <p:nvSpPr>
          <p:cNvPr id="4" name="Text Placeholder 3"/>
          <p:cNvSpPr>
            <a:spLocks noGrp="1"/>
          </p:cNvSpPr>
          <p:nvPr>
            <p:ph type="body" sz="half" idx="2"/>
          </p:nvPr>
        </p:nvSpPr>
        <p:spPr>
          <a:xfrm>
            <a:off x="235527" y="2057400"/>
            <a:ext cx="4411807" cy="3595255"/>
          </a:xfrm>
        </p:spPr>
        <p:txBody>
          <a:bodyPr/>
          <a:lstStyle/>
          <a:p>
            <a:r>
              <a:rPr lang="en-US" sz="2800" b="1" dirty="0"/>
              <a:t>Transfer to Archives: </a:t>
            </a:r>
          </a:p>
          <a:p>
            <a:pPr marL="285750" indent="-285750">
              <a:buFont typeface="Arial" panose="020B0604020202020204" pitchFamily="34" charset="0"/>
              <a:buChar char="•"/>
            </a:pPr>
            <a:r>
              <a:rPr lang="en-US" sz="2200" dirty="0"/>
              <a:t>Call or email the YSU Archives for transfer approval</a:t>
            </a:r>
          </a:p>
          <a:p>
            <a:pPr marL="285750" indent="-285750">
              <a:buFont typeface="Arial" panose="020B0604020202020204" pitchFamily="34" charset="0"/>
              <a:buChar char="•"/>
            </a:pPr>
            <a:r>
              <a:rPr lang="en-US" sz="2200" dirty="0"/>
              <a:t>Fill out a Records Transfer Form</a:t>
            </a:r>
          </a:p>
          <a:p>
            <a:pPr marL="285750" indent="-285750">
              <a:buFont typeface="Arial" panose="020B0604020202020204" pitchFamily="34" charset="0"/>
              <a:buChar char="•"/>
            </a:pPr>
            <a:r>
              <a:rPr lang="en-US" sz="2200" dirty="0"/>
              <a:t>Arrange with the Archives a method of transfer of materials to the Archives (digital or physical)</a:t>
            </a:r>
          </a:p>
          <a:p>
            <a:endParaRPr lang="en-US" sz="2200" dirty="0"/>
          </a:p>
        </p:txBody>
      </p:sp>
      <p:pic>
        <p:nvPicPr>
          <p:cNvPr id="8" name="Audio 7"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25218110"/>
      </p:ext>
    </p:extLst>
  </p:cSld>
  <p:clrMapOvr>
    <a:masterClrMapping/>
  </p:clrMapOvr>
  <mc:AlternateContent xmlns:mc="http://schemas.openxmlformats.org/markup-compatibility/2006" xmlns:p14="http://schemas.microsoft.com/office/powerpoint/2010/main">
    <mc:Choice Requires="p14">
      <p:transition spd="slow" p14:dur="2000" advTm="43277"/>
    </mc:Choice>
    <mc:Fallback xmlns="">
      <p:transition spd="slow" advTm="43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C00000"/>
                </a:solidFill>
              </a:rPr>
              <a:t>Certificate of Records Destruction </a:t>
            </a:r>
          </a:p>
        </p:txBody>
      </p:sp>
      <p:sp>
        <p:nvSpPr>
          <p:cNvPr id="4" name="Text Placeholder 3"/>
          <p:cNvSpPr>
            <a:spLocks noGrp="1"/>
          </p:cNvSpPr>
          <p:nvPr>
            <p:ph type="body" sz="half" idx="2"/>
          </p:nvPr>
        </p:nvSpPr>
        <p:spPr>
          <a:xfrm>
            <a:off x="249382" y="2057400"/>
            <a:ext cx="4239491" cy="3567545"/>
          </a:xfrm>
        </p:spPr>
        <p:txBody>
          <a:bodyPr>
            <a:noAutofit/>
          </a:bodyPr>
          <a:lstStyle/>
          <a:p>
            <a:pPr marL="285750" indent="-285750">
              <a:buFont typeface="Arial" panose="020B0604020202020204" pitchFamily="34" charset="0"/>
              <a:buChar char="•"/>
            </a:pPr>
            <a:r>
              <a:rPr lang="en-US" sz="2200" dirty="0"/>
              <a:t>Administrative information to be filled out by department</a:t>
            </a:r>
          </a:p>
          <a:p>
            <a:pPr marL="285750" indent="-285750">
              <a:buFont typeface="Arial" panose="020B0604020202020204" pitchFamily="34" charset="0"/>
              <a:buChar char="•"/>
            </a:pPr>
            <a:r>
              <a:rPr lang="en-US" sz="2200" dirty="0"/>
              <a:t>Must be signed by Records Management Officer or University Archives before destruction of records can occur</a:t>
            </a:r>
            <a:endParaRPr lang="en-US" sz="2200" i="1" dirty="0"/>
          </a:p>
          <a:p>
            <a:pPr marL="285750" indent="-285750">
              <a:buFont typeface="Arial" panose="020B0604020202020204" pitchFamily="34" charset="0"/>
              <a:buChar char="•"/>
            </a:pPr>
            <a:r>
              <a:rPr lang="en-US" sz="2200" dirty="0"/>
              <a:t>New form includes proposed date of destruction</a:t>
            </a:r>
          </a:p>
        </p:txBody>
      </p:sp>
      <p:pic>
        <p:nvPicPr>
          <p:cNvPr id="6" name="Content Placeholder 5" descr="Screen shot of the first page of the Certificate of Records Destruction" title="Image"/>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268787" y="457200"/>
            <a:ext cx="7776747" cy="5767754"/>
          </a:xfrm>
        </p:spPr>
      </p:pic>
      <p:pic>
        <p:nvPicPr>
          <p:cNvPr id="8" name="Audio 7"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33087780"/>
      </p:ext>
    </p:extLst>
  </p:cSld>
  <p:clrMapOvr>
    <a:masterClrMapping/>
  </p:clrMapOvr>
  <mc:AlternateContent xmlns:mc="http://schemas.openxmlformats.org/markup-compatibility/2006" xmlns:p14="http://schemas.microsoft.com/office/powerpoint/2010/main">
    <mc:Choice Requires="p14">
      <p:transition spd="slow" p14:dur="2000" advTm="39177"/>
    </mc:Choice>
    <mc:Fallback xmlns="">
      <p:transition spd="slow" advTm="3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2" y="-246184"/>
            <a:ext cx="4494934" cy="1992922"/>
          </a:xfrm>
        </p:spPr>
        <p:txBody>
          <a:bodyPr>
            <a:noAutofit/>
          </a:bodyPr>
          <a:lstStyle/>
          <a:p>
            <a:r>
              <a:rPr lang="en-US" sz="4000" dirty="0">
                <a:solidFill>
                  <a:srgbClr val="C00000"/>
                </a:solidFill>
              </a:rPr>
              <a:t>Certificate of Records Destruction</a:t>
            </a:r>
          </a:p>
        </p:txBody>
      </p:sp>
      <p:sp>
        <p:nvSpPr>
          <p:cNvPr id="4" name="Text Placeholder 3"/>
          <p:cNvSpPr>
            <a:spLocks noGrp="1"/>
          </p:cNvSpPr>
          <p:nvPr>
            <p:ph type="body" sz="half" idx="2"/>
          </p:nvPr>
        </p:nvSpPr>
        <p:spPr>
          <a:xfrm>
            <a:off x="277091" y="1620982"/>
            <a:ext cx="4128653" cy="3803006"/>
          </a:xfrm>
        </p:spPr>
        <p:txBody>
          <a:bodyPr>
            <a:noAutofit/>
          </a:bodyPr>
          <a:lstStyle/>
          <a:p>
            <a:r>
              <a:rPr lang="en-US" sz="2200" b="1" dirty="0"/>
              <a:t>Inventory list:</a:t>
            </a:r>
          </a:p>
          <a:p>
            <a:pPr marL="285750" indent="-285750">
              <a:buFont typeface="Arial" panose="020B0604020202020204" pitchFamily="34" charset="0"/>
              <a:buChar char="•"/>
            </a:pPr>
            <a:r>
              <a:rPr lang="en-US" sz="2200" dirty="0"/>
              <a:t>Pull from the retention schedule:</a:t>
            </a:r>
          </a:p>
          <a:p>
            <a:pPr marL="742950" lvl="1" indent="-285750">
              <a:buFont typeface="Arial" panose="020B0604020202020204" pitchFamily="34" charset="0"/>
              <a:buChar char="•"/>
            </a:pPr>
            <a:r>
              <a:rPr lang="en-US" sz="2200" dirty="0"/>
              <a:t>Records Series</a:t>
            </a:r>
          </a:p>
          <a:p>
            <a:pPr marL="742950" lvl="1" indent="-285750">
              <a:buFont typeface="Arial" panose="020B0604020202020204" pitchFamily="34" charset="0"/>
              <a:buChar char="•"/>
            </a:pPr>
            <a:r>
              <a:rPr lang="en-US" sz="2200" dirty="0"/>
              <a:t>IUC Code</a:t>
            </a:r>
          </a:p>
          <a:p>
            <a:pPr marL="742950" lvl="1" indent="-285750">
              <a:buFont typeface="Arial" panose="020B0604020202020204" pitchFamily="34" charset="0"/>
              <a:buChar char="•"/>
            </a:pPr>
            <a:r>
              <a:rPr lang="en-US" sz="2200" dirty="0"/>
              <a:t>Retention Period</a:t>
            </a:r>
          </a:p>
          <a:p>
            <a:pPr marL="285750" indent="-285750">
              <a:buFont typeface="Arial" panose="020B0604020202020204" pitchFamily="34" charset="0"/>
              <a:buChar char="•"/>
            </a:pPr>
            <a:r>
              <a:rPr lang="en-US" sz="2200" dirty="0"/>
              <a:t>Pull from the records</a:t>
            </a:r>
          </a:p>
          <a:p>
            <a:pPr marL="742950" lvl="1" indent="-285750">
              <a:buFont typeface="Arial" panose="020B0604020202020204" pitchFamily="34" charset="0"/>
              <a:buChar char="•"/>
            </a:pPr>
            <a:r>
              <a:rPr lang="en-US" sz="2200" dirty="0"/>
              <a:t>Inclusion Dates</a:t>
            </a:r>
          </a:p>
          <a:p>
            <a:pPr marL="742950" lvl="1" indent="-285750">
              <a:buFont typeface="Arial" panose="020B0604020202020204" pitchFamily="34" charset="0"/>
              <a:buChar char="•"/>
            </a:pPr>
            <a:r>
              <a:rPr lang="en-US" sz="2200" dirty="0"/>
              <a:t>Format and Volume</a:t>
            </a:r>
          </a:p>
          <a:p>
            <a:pPr marL="285750" indent="-285750">
              <a:buFont typeface="Arial" panose="020B0604020202020204" pitchFamily="34" charset="0"/>
              <a:buChar char="•"/>
            </a:pPr>
            <a:r>
              <a:rPr lang="en-US" sz="2200" dirty="0"/>
              <a:t>Check litigation question</a:t>
            </a:r>
          </a:p>
          <a:p>
            <a:pPr marL="742950" lvl="1" indent="-285750">
              <a:buFont typeface="Arial" panose="020B0604020202020204" pitchFamily="34" charset="0"/>
              <a:buChar char="•"/>
            </a:pPr>
            <a:endParaRPr lang="en-US" sz="2200" dirty="0">
              <a:solidFill>
                <a:schemeClr val="accent1">
                  <a:lumMod val="60000"/>
                  <a:lumOff val="40000"/>
                </a:schemeClr>
              </a:solidFill>
            </a:endParaRPr>
          </a:p>
          <a:p>
            <a:pPr marL="742950" lvl="1" indent="-285750">
              <a:buFont typeface="Arial" panose="020B0604020202020204" pitchFamily="34" charset="0"/>
              <a:buChar char="•"/>
            </a:pPr>
            <a:endParaRPr lang="en-US" sz="2200" dirty="0">
              <a:solidFill>
                <a:schemeClr val="accent1">
                  <a:lumMod val="60000"/>
                  <a:lumOff val="40000"/>
                </a:schemeClr>
              </a:solidFill>
            </a:endParaRPr>
          </a:p>
        </p:txBody>
      </p:sp>
      <p:pic>
        <p:nvPicPr>
          <p:cNvPr id="6" name="Content Placeholder 5" descr="The second page of the Certificate of Records Destruction which contains the inventory list to be filled out by the department of the records to be destroyed." title="The Certificate of Records Destruction"/>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879096" y="457200"/>
            <a:ext cx="7060254" cy="5458096"/>
          </a:xfrm>
        </p:spPr>
      </p:pic>
      <p:pic>
        <p:nvPicPr>
          <p:cNvPr id="8" name="Audio 7"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42928030"/>
      </p:ext>
    </p:extLst>
  </p:cSld>
  <p:clrMapOvr>
    <a:masterClrMapping/>
  </p:clrMapOvr>
  <mc:AlternateContent xmlns:mc="http://schemas.openxmlformats.org/markup-compatibility/2006" xmlns:p14="http://schemas.microsoft.com/office/powerpoint/2010/main">
    <mc:Choice Requires="p14">
      <p:transition spd="slow" p14:dur="2000" advTm="98238"/>
    </mc:Choice>
    <mc:Fallback xmlns="">
      <p:transition spd="slow" advTm="9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166256"/>
            <a:ext cx="3579812" cy="1233054"/>
          </a:xfrm>
        </p:spPr>
        <p:txBody>
          <a:bodyPr>
            <a:normAutofit/>
          </a:bodyPr>
          <a:lstStyle/>
          <a:p>
            <a:r>
              <a:rPr lang="en-US" sz="4000" dirty="0">
                <a:solidFill>
                  <a:srgbClr val="C00000"/>
                </a:solidFill>
              </a:rPr>
              <a:t>Shredding information</a:t>
            </a:r>
          </a:p>
        </p:txBody>
      </p:sp>
      <p:pic>
        <p:nvPicPr>
          <p:cNvPr id="5" name="Content Placeholder 4" descr="Image of a small confidential collection bin for shredding documents." title="Image"/>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rot="5400000">
            <a:off x="5340284" y="1666942"/>
            <a:ext cx="5436130" cy="4077097"/>
          </a:xfrm>
        </p:spPr>
      </p:pic>
      <p:sp>
        <p:nvSpPr>
          <p:cNvPr id="4" name="Text Placeholder 3"/>
          <p:cNvSpPr>
            <a:spLocks noGrp="1"/>
          </p:cNvSpPr>
          <p:nvPr>
            <p:ph type="body" sz="half" idx="2"/>
          </p:nvPr>
        </p:nvSpPr>
        <p:spPr>
          <a:xfrm>
            <a:off x="263236" y="987425"/>
            <a:ext cx="4508789" cy="4720649"/>
          </a:xfrm>
        </p:spPr>
        <p:txBody>
          <a:bodyPr>
            <a:noAutofit/>
          </a:bodyPr>
          <a:lstStyle/>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Confidential information must be disposed in a secure fashion.</a:t>
            </a:r>
          </a:p>
          <a:p>
            <a:pPr marL="285750" indent="-285750">
              <a:buFont typeface="Arial" panose="020B0604020202020204" pitchFamily="34" charset="0"/>
              <a:buChar char="•"/>
            </a:pPr>
            <a:r>
              <a:rPr lang="en-US" sz="2200" dirty="0"/>
              <a:t>Protect-N-Shred is the current university vendor</a:t>
            </a:r>
          </a:p>
          <a:p>
            <a:pPr marL="285750" indent="-285750">
              <a:buFont typeface="Arial" panose="020B0604020202020204" pitchFamily="34" charset="0"/>
              <a:buChar char="•"/>
            </a:pPr>
            <a:r>
              <a:rPr lang="en-US" sz="2200" dirty="0"/>
              <a:t>Small amounts of records may be disposed of in the confidential collection bins</a:t>
            </a:r>
          </a:p>
          <a:p>
            <a:pPr marL="285750" indent="-285750">
              <a:buFont typeface="Arial" panose="020B0604020202020204" pitchFamily="34" charset="0"/>
              <a:buChar char="•"/>
            </a:pPr>
            <a:r>
              <a:rPr lang="en-US" sz="2200" dirty="0"/>
              <a:t>Large amounts of documents for disposal must contact recycling</a:t>
            </a:r>
          </a:p>
          <a:p>
            <a:pPr marL="285750" indent="-285750">
              <a:buFont typeface="Arial" panose="020B0604020202020204" pitchFamily="34" charset="0"/>
              <a:buChar char="•"/>
            </a:pPr>
            <a:r>
              <a:rPr lang="en-US" sz="2200" dirty="0"/>
              <a:t>Typically Protect-N-Shred comes every 4 weeks to campus to empty bins and for large pick-ups.</a:t>
            </a:r>
          </a:p>
        </p:txBody>
      </p:sp>
      <p:pic>
        <p:nvPicPr>
          <p:cNvPr id="8" name="Audio 7"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40975471"/>
      </p:ext>
    </p:extLst>
  </p:cSld>
  <p:clrMapOvr>
    <a:masterClrMapping/>
  </p:clrMapOvr>
  <mc:AlternateContent xmlns:mc="http://schemas.openxmlformats.org/markup-compatibility/2006" xmlns:p14="http://schemas.microsoft.com/office/powerpoint/2010/main">
    <mc:Choice Requires="p14">
      <p:transition spd="slow" p14:dur="2000" advTm="34218"/>
    </mc:Choice>
    <mc:Fallback xmlns="">
      <p:transition spd="slow" advTm="34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Records Transfer Form</a:t>
            </a:r>
          </a:p>
        </p:txBody>
      </p:sp>
      <p:sp>
        <p:nvSpPr>
          <p:cNvPr id="7" name="Text Placeholder 6"/>
          <p:cNvSpPr>
            <a:spLocks noGrp="1"/>
          </p:cNvSpPr>
          <p:nvPr>
            <p:ph type="body" idx="1"/>
          </p:nvPr>
        </p:nvSpPr>
        <p:spPr/>
        <p:txBody>
          <a:bodyPr/>
          <a:lstStyle/>
          <a:p>
            <a:r>
              <a:rPr lang="en-US" dirty="0"/>
              <a:t>Similar to the Destruction form</a:t>
            </a:r>
          </a:p>
          <a:p>
            <a:endParaRPr lang="en-US" dirty="0"/>
          </a:p>
        </p:txBody>
      </p:sp>
      <p:sp>
        <p:nvSpPr>
          <p:cNvPr id="4" name="Text Placeholder 3"/>
          <p:cNvSpPr>
            <a:spLocks noGrp="1"/>
          </p:cNvSpPr>
          <p:nvPr>
            <p:ph sz="half" idx="2"/>
          </p:nvPr>
        </p:nvSpPr>
        <p:spPr/>
        <p:txBody>
          <a:bodyPr/>
          <a:lstStyle/>
          <a:p>
            <a:pPr marL="285750" indent="-285750">
              <a:buFont typeface="Arial" panose="020B0604020202020204" pitchFamily="34" charset="0"/>
              <a:buChar char="•"/>
            </a:pPr>
            <a:endParaRPr lang="en-US" dirty="0"/>
          </a:p>
        </p:txBody>
      </p:sp>
      <p:sp>
        <p:nvSpPr>
          <p:cNvPr id="8" name="Text Placeholder 7"/>
          <p:cNvSpPr>
            <a:spLocks noGrp="1"/>
          </p:cNvSpPr>
          <p:nvPr>
            <p:ph type="body" sz="quarter" idx="3"/>
          </p:nvPr>
        </p:nvSpPr>
        <p:spPr>
          <a:xfrm>
            <a:off x="6208712" y="1377153"/>
            <a:ext cx="4825159" cy="627070"/>
          </a:xfrm>
        </p:spPr>
        <p:txBody>
          <a:bodyPr>
            <a:normAutofit fontScale="25000" lnSpcReduction="20000"/>
          </a:bodyPr>
          <a:lstStyle/>
          <a:p>
            <a:endParaRPr lang="en-US" dirty="0"/>
          </a:p>
          <a:p>
            <a:endParaRPr lang="en-US" dirty="0"/>
          </a:p>
          <a:p>
            <a:endParaRPr lang="en-US" dirty="0"/>
          </a:p>
          <a:p>
            <a:r>
              <a:rPr lang="en-US" sz="9600" dirty="0"/>
              <a:t>Used for accession files and department information for Archives</a:t>
            </a:r>
          </a:p>
        </p:txBody>
      </p:sp>
      <p:pic>
        <p:nvPicPr>
          <p:cNvPr id="3" name="Content Placeholder 2" descr="Second page of the certificate of records transfer form which contains the inventory list to be filled out by the department of the records to be transferred to the YSU Archives and Special Collections. " title="Certificate of Records Transfe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811492" y="2191540"/>
            <a:ext cx="5619598" cy="3806825"/>
          </a:xfrm>
        </p:spPr>
      </p:pic>
      <p:pic>
        <p:nvPicPr>
          <p:cNvPr id="5" name="Content Placeholder 4" descr="The first page of the Certificate of Records Transfer which contains the administrative information to be filled out by the department transferring files to the YSU Archives and Special Collections." title="Certificate of Records Transfe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628651" y="2004223"/>
            <a:ext cx="4872037" cy="3806825"/>
          </a:xfrm>
        </p:spPr>
      </p:pic>
      <p:pic>
        <p:nvPicPr>
          <p:cNvPr id="11" name="Audio 10" descr="Audio file describing slide" title="Audio f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5507838"/>
      </p:ext>
    </p:extLst>
  </p:cSld>
  <p:clrMapOvr>
    <a:masterClrMapping/>
  </p:clrMapOvr>
  <mc:AlternateContent xmlns:mc="http://schemas.openxmlformats.org/markup-compatibility/2006" xmlns:p14="http://schemas.microsoft.com/office/powerpoint/2010/main">
    <mc:Choice Requires="p14">
      <p:transition spd="slow" p14:dur="2000" advTm="30185"/>
    </mc:Choice>
    <mc:Fallback xmlns="">
      <p:transition spd="slow" advTm="3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6363" y="152400"/>
            <a:ext cx="5347855" cy="1704109"/>
          </a:xfrm>
        </p:spPr>
        <p:txBody>
          <a:bodyPr>
            <a:noAutofit/>
          </a:bodyPr>
          <a:lstStyle/>
          <a:p>
            <a:r>
              <a:rPr lang="en-US" sz="4000" dirty="0">
                <a:solidFill>
                  <a:srgbClr val="C00000"/>
                </a:solidFill>
              </a:rPr>
              <a:t>Items to consider for possible Archival Transfer</a:t>
            </a:r>
            <a:r>
              <a:rPr lang="en-US" sz="4000" dirty="0"/>
              <a:t>	</a:t>
            </a:r>
          </a:p>
        </p:txBody>
      </p:sp>
      <p:pic>
        <p:nvPicPr>
          <p:cNvPr id="12" name="Content Placeholder 11" descr="A photograph of items found in the YSU Archives and Special Collections" title="Archive photograph"/>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14533" y="482285"/>
            <a:ext cx="3962400" cy="5959451"/>
          </a:xfrm>
        </p:spPr>
      </p:pic>
      <p:sp>
        <p:nvSpPr>
          <p:cNvPr id="11" name="Text Placeholder 10"/>
          <p:cNvSpPr>
            <a:spLocks noGrp="1"/>
          </p:cNvSpPr>
          <p:nvPr>
            <p:ph type="body" sz="half" idx="2"/>
          </p:nvPr>
        </p:nvSpPr>
        <p:spPr>
          <a:xfrm>
            <a:off x="595744" y="1856509"/>
            <a:ext cx="5098474" cy="4280136"/>
          </a:xfrm>
        </p:spPr>
        <p:txBody>
          <a:bodyPr>
            <a:noAutofit/>
          </a:bodyPr>
          <a:lstStyle/>
          <a:p>
            <a:pPr marL="285750" indent="-285750">
              <a:buFont typeface="Arial" panose="020B0604020202020204" pitchFamily="34" charset="0"/>
              <a:buChar char="•"/>
            </a:pPr>
            <a:r>
              <a:rPr lang="en-US" sz="2000" dirty="0"/>
              <a:t>YSU publications</a:t>
            </a:r>
          </a:p>
          <a:p>
            <a:pPr marL="285750" indent="-285750">
              <a:buFont typeface="Arial" panose="020B0604020202020204" pitchFamily="34" charset="0"/>
              <a:buChar char="•"/>
            </a:pPr>
            <a:r>
              <a:rPr lang="en-US" sz="2000" dirty="0"/>
              <a:t>Minutes (BOT, Committee, Departmental)</a:t>
            </a:r>
          </a:p>
          <a:p>
            <a:pPr marL="285750" indent="-285750">
              <a:buFont typeface="Arial" panose="020B0604020202020204" pitchFamily="34" charset="0"/>
              <a:buChar char="•"/>
            </a:pPr>
            <a:r>
              <a:rPr lang="en-US" sz="2000" dirty="0"/>
              <a:t>Records of programs or curriculum development</a:t>
            </a:r>
          </a:p>
          <a:p>
            <a:pPr marL="285750" indent="-285750">
              <a:buFont typeface="Arial" panose="020B0604020202020204" pitchFamily="34" charset="0"/>
              <a:buChar char="•"/>
            </a:pPr>
            <a:r>
              <a:rPr lang="en-US" sz="2000" dirty="0"/>
              <a:t>Correspondence and files of the deans, VPs, directors or chairs</a:t>
            </a:r>
          </a:p>
          <a:p>
            <a:pPr marL="285750" indent="-285750">
              <a:buFont typeface="Arial" panose="020B0604020202020204" pitchFamily="34" charset="0"/>
              <a:buChar char="•"/>
            </a:pPr>
            <a:r>
              <a:rPr lang="en-US" sz="2000" dirty="0"/>
              <a:t>Programs and flyers of events</a:t>
            </a:r>
          </a:p>
          <a:p>
            <a:pPr marL="285750" indent="-285750">
              <a:buFont typeface="Arial" panose="020B0604020202020204" pitchFamily="34" charset="0"/>
              <a:buChar char="•"/>
            </a:pPr>
            <a:r>
              <a:rPr lang="en-US" sz="2000" dirty="0"/>
              <a:t>Photographs and audio-visual material</a:t>
            </a:r>
          </a:p>
          <a:p>
            <a:pPr marL="285750" indent="-285750">
              <a:buFont typeface="Arial" panose="020B0604020202020204" pitchFamily="34" charset="0"/>
              <a:buChar char="•"/>
            </a:pPr>
            <a:r>
              <a:rPr lang="en-US" sz="2000" dirty="0"/>
              <a:t>Self-Studies, histories, or accreditation reports</a:t>
            </a:r>
          </a:p>
        </p:txBody>
      </p:sp>
      <p:pic>
        <p:nvPicPr>
          <p:cNvPr id="5" name="Audio 4" descr="Audio file describing slide" title="Audio fil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91528682"/>
      </p:ext>
    </p:extLst>
  </p:cSld>
  <p:clrMapOvr>
    <a:masterClrMapping/>
  </p:clrMapOvr>
  <mc:AlternateContent xmlns:mc="http://schemas.openxmlformats.org/markup-compatibility/2006" xmlns:p14="http://schemas.microsoft.com/office/powerpoint/2010/main">
    <mc:Choice Requires="p14">
      <p:transition spd="slow" p14:dur="2000" advTm="57206"/>
    </mc:Choice>
    <mc:Fallback xmlns="">
      <p:transition spd="slow" advTm="5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rPr>
              <a:t>Contacts for : </a:t>
            </a:r>
          </a:p>
        </p:txBody>
      </p:sp>
      <p:sp>
        <p:nvSpPr>
          <p:cNvPr id="3" name="Content Placeholder 2"/>
          <p:cNvSpPr>
            <a:spLocks noGrp="1"/>
          </p:cNvSpPr>
          <p:nvPr>
            <p:ph sz="half" idx="1"/>
          </p:nvPr>
        </p:nvSpPr>
        <p:spPr>
          <a:xfrm>
            <a:off x="387928" y="1690688"/>
            <a:ext cx="5181600" cy="4351338"/>
          </a:xfrm>
        </p:spPr>
        <p:txBody>
          <a:bodyPr>
            <a:normAutofit fontScale="92500" lnSpcReduction="10000"/>
          </a:bodyPr>
          <a:lstStyle/>
          <a:p>
            <a:pPr marL="0" indent="0">
              <a:buNone/>
            </a:pPr>
            <a:r>
              <a:rPr lang="en-US" sz="4000" b="1" dirty="0"/>
              <a:t>Records Management</a:t>
            </a:r>
          </a:p>
          <a:p>
            <a:pPr marL="0" indent="0">
              <a:buNone/>
            </a:pPr>
            <a:r>
              <a:rPr lang="en-US" dirty="0"/>
              <a:t>For retention, destruction or archiving of records, retention schedule and filling out forms:</a:t>
            </a:r>
          </a:p>
          <a:p>
            <a:pPr marL="0" indent="0">
              <a:buNone/>
            </a:pPr>
            <a:r>
              <a:rPr lang="en-US" dirty="0"/>
              <a:t>YSU Archives and Special Collections</a:t>
            </a:r>
          </a:p>
          <a:p>
            <a:pPr marL="0" indent="0">
              <a:buNone/>
            </a:pPr>
            <a:r>
              <a:rPr lang="en-US" dirty="0"/>
              <a:t>Office:  507 </a:t>
            </a:r>
            <a:r>
              <a:rPr lang="en-US" dirty="0" err="1"/>
              <a:t>Maag</a:t>
            </a:r>
            <a:r>
              <a:rPr lang="en-US" dirty="0"/>
              <a:t> Library</a:t>
            </a:r>
          </a:p>
          <a:p>
            <a:pPr marL="0" indent="0">
              <a:buNone/>
            </a:pPr>
            <a:r>
              <a:rPr lang="en-US" dirty="0"/>
              <a:t>Phone: 330-941-3487</a:t>
            </a:r>
          </a:p>
          <a:p>
            <a:pPr marL="0" indent="0">
              <a:buNone/>
            </a:pPr>
            <a:r>
              <a:rPr lang="en-US" dirty="0"/>
              <a:t>Email: </a:t>
            </a:r>
            <a:r>
              <a:rPr lang="en-US" dirty="0">
                <a:hlinkClick r:id="rId5"/>
              </a:rPr>
              <a:t>archives@ysu.edu</a:t>
            </a:r>
            <a:endParaRPr lang="en-US" dirty="0"/>
          </a:p>
          <a:p>
            <a:pPr marL="0" indent="0">
              <a:buNone/>
            </a:pPr>
            <a:r>
              <a:rPr lang="en-US" dirty="0"/>
              <a:t>maag.ysu.edu/</a:t>
            </a:r>
            <a:r>
              <a:rPr lang="en-US" dirty="0" err="1"/>
              <a:t>recordsmgt</a:t>
            </a:r>
            <a:endParaRPr lang="en-US" dirty="0"/>
          </a:p>
        </p:txBody>
      </p:sp>
      <p:sp>
        <p:nvSpPr>
          <p:cNvPr id="4" name="Content Placeholder 3"/>
          <p:cNvSpPr>
            <a:spLocks noGrp="1"/>
          </p:cNvSpPr>
          <p:nvPr>
            <p:ph sz="half" idx="2"/>
          </p:nvPr>
        </p:nvSpPr>
        <p:spPr>
          <a:xfrm>
            <a:off x="6172200" y="1690688"/>
            <a:ext cx="5181600" cy="4351338"/>
          </a:xfrm>
        </p:spPr>
        <p:txBody>
          <a:bodyPr>
            <a:normAutofit fontScale="92500" lnSpcReduction="10000"/>
          </a:bodyPr>
          <a:lstStyle/>
          <a:p>
            <a:pPr marL="0" indent="0">
              <a:buNone/>
            </a:pPr>
            <a:r>
              <a:rPr lang="en-US" sz="4000" b="1" dirty="0"/>
              <a:t>Legal Issues</a:t>
            </a:r>
          </a:p>
          <a:p>
            <a:pPr marL="0" indent="0">
              <a:buNone/>
            </a:pPr>
            <a:r>
              <a:rPr lang="en-US" dirty="0"/>
              <a:t>For legal questions regarding university records, contact:</a:t>
            </a:r>
          </a:p>
          <a:p>
            <a:pPr marL="0" indent="0">
              <a:buNone/>
            </a:pPr>
            <a:r>
              <a:rPr lang="en-US"/>
              <a:t>Holly Jacobs, VP Legal Affairs HR</a:t>
            </a:r>
            <a:endParaRPr lang="en-US" dirty="0"/>
          </a:p>
          <a:p>
            <a:pPr marL="0" indent="0">
              <a:buNone/>
            </a:pPr>
            <a:r>
              <a:rPr lang="en-US" dirty="0"/>
              <a:t>University Counsel</a:t>
            </a:r>
          </a:p>
          <a:p>
            <a:pPr marL="0" indent="0">
              <a:buNone/>
            </a:pPr>
            <a:r>
              <a:rPr lang="en-US" dirty="0"/>
              <a:t>Tod Hall, Room 314</a:t>
            </a:r>
          </a:p>
          <a:p>
            <a:pPr marL="0" indent="0">
              <a:buNone/>
            </a:pPr>
            <a:r>
              <a:rPr lang="en-US" dirty="0"/>
              <a:t>330-941-2340</a:t>
            </a:r>
          </a:p>
          <a:p>
            <a:pPr marL="0" indent="0">
              <a:buNone/>
            </a:pPr>
            <a:r>
              <a:rPr lang="en-US" dirty="0"/>
              <a:t>hajacobs@ysu.edu</a:t>
            </a:r>
          </a:p>
        </p:txBody>
      </p:sp>
      <p:pic>
        <p:nvPicPr>
          <p:cNvPr id="8" name="Audio 7" descr="Audio file describing slide" title="Audio f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3494287"/>
      </p:ext>
    </p:extLst>
  </p:cSld>
  <p:clrMapOvr>
    <a:masterClrMapping/>
  </p:clrMapOvr>
  <mc:AlternateContent xmlns:mc="http://schemas.openxmlformats.org/markup-compatibility/2006" xmlns:p14="http://schemas.microsoft.com/office/powerpoint/2010/main">
    <mc:Choice Requires="p14">
      <p:transition spd="slow" p14:dur="2000" advTm="27975"/>
    </mc:Choice>
    <mc:Fallback xmlns="">
      <p:transition spd="slow" advTm="2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acts"/>
          <p:cNvSpPr>
            <a:spLocks noGrp="1"/>
          </p:cNvSpPr>
          <p:nvPr>
            <p:ph type="title"/>
          </p:nvPr>
        </p:nvSpPr>
        <p:spPr/>
        <p:txBody>
          <a:bodyPr/>
          <a:lstStyle/>
          <a:p>
            <a:r>
              <a:rPr lang="en-US" dirty="0">
                <a:solidFill>
                  <a:srgbClr val="C00000"/>
                </a:solidFill>
              </a:rPr>
              <a:t>Contacts for: </a:t>
            </a:r>
          </a:p>
        </p:txBody>
      </p:sp>
      <p:sp>
        <p:nvSpPr>
          <p:cNvPr id="3" name="Content Placeholder 2"/>
          <p:cNvSpPr>
            <a:spLocks noGrp="1"/>
          </p:cNvSpPr>
          <p:nvPr>
            <p:ph type="body" idx="1"/>
          </p:nvPr>
        </p:nvSpPr>
        <p:spPr>
          <a:xfrm>
            <a:off x="839787" y="1404072"/>
            <a:ext cx="5157787" cy="823912"/>
          </a:xfrm>
        </p:spPr>
        <p:txBody>
          <a:bodyPr>
            <a:normAutofit/>
          </a:bodyPr>
          <a:lstStyle/>
          <a:p>
            <a:r>
              <a:rPr lang="en-US" sz="4000" dirty="0"/>
              <a:t>Recycling</a:t>
            </a:r>
          </a:p>
        </p:txBody>
      </p:sp>
      <p:sp>
        <p:nvSpPr>
          <p:cNvPr id="5" name="Content Placeholder 4"/>
          <p:cNvSpPr>
            <a:spLocks noGrp="1"/>
          </p:cNvSpPr>
          <p:nvPr>
            <p:ph sz="half" idx="2"/>
          </p:nvPr>
        </p:nvSpPr>
        <p:spPr>
          <a:xfrm>
            <a:off x="927100" y="2227984"/>
            <a:ext cx="5157787" cy="3684588"/>
          </a:xfrm>
        </p:spPr>
        <p:txBody>
          <a:bodyPr>
            <a:normAutofit/>
          </a:bodyPr>
          <a:lstStyle/>
          <a:p>
            <a:pPr marL="0" indent="0">
              <a:buNone/>
            </a:pPr>
            <a:r>
              <a:rPr lang="en-US" dirty="0"/>
              <a:t>For records recycling or shredding, contact:</a:t>
            </a:r>
          </a:p>
          <a:p>
            <a:pPr marL="0" indent="0">
              <a:buNone/>
            </a:pPr>
            <a:r>
              <a:rPr lang="en-US" dirty="0"/>
              <a:t>Dan </a:t>
            </a:r>
            <a:r>
              <a:rPr lang="en-US" dirty="0" err="1"/>
              <a:t>Kuzma</a:t>
            </a:r>
            <a:endParaRPr lang="en-US" dirty="0"/>
          </a:p>
          <a:p>
            <a:pPr marL="0" indent="0">
              <a:buNone/>
            </a:pPr>
            <a:r>
              <a:rPr lang="en-US" dirty="0" err="1"/>
              <a:t>Cushwa</a:t>
            </a:r>
            <a:r>
              <a:rPr lang="en-US" dirty="0"/>
              <a:t> Hall B262</a:t>
            </a:r>
          </a:p>
          <a:p>
            <a:pPr marL="0" indent="0">
              <a:buNone/>
            </a:pPr>
            <a:r>
              <a:rPr lang="en-US" dirty="0"/>
              <a:t>330-941-2294</a:t>
            </a:r>
          </a:p>
          <a:p>
            <a:pPr marL="0" indent="0">
              <a:buNone/>
            </a:pPr>
            <a:r>
              <a:rPr lang="en-US" dirty="0"/>
              <a:t>djkuzma@ysu.edu</a:t>
            </a:r>
          </a:p>
          <a:p>
            <a:pPr marL="0" indent="0">
              <a:buNone/>
            </a:pPr>
            <a:endParaRPr lang="en-US" dirty="0"/>
          </a:p>
          <a:p>
            <a:endParaRPr lang="en-US" dirty="0"/>
          </a:p>
        </p:txBody>
      </p:sp>
      <p:sp>
        <p:nvSpPr>
          <p:cNvPr id="6" name="Text Placeholder 5"/>
          <p:cNvSpPr>
            <a:spLocks noGrp="1"/>
          </p:cNvSpPr>
          <p:nvPr>
            <p:ph type="body" sz="quarter" idx="3"/>
          </p:nvPr>
        </p:nvSpPr>
        <p:spPr>
          <a:xfrm>
            <a:off x="6172200" y="1404072"/>
            <a:ext cx="5183188" cy="823912"/>
          </a:xfrm>
        </p:spPr>
        <p:txBody>
          <a:bodyPr>
            <a:normAutofit/>
          </a:bodyPr>
          <a:lstStyle/>
          <a:p>
            <a:r>
              <a:rPr lang="en-US" sz="4000" dirty="0"/>
              <a:t>Sources </a:t>
            </a:r>
          </a:p>
        </p:txBody>
      </p:sp>
      <p:sp>
        <p:nvSpPr>
          <p:cNvPr id="7" name="Content Placeholder 6"/>
          <p:cNvSpPr>
            <a:spLocks noGrp="1"/>
          </p:cNvSpPr>
          <p:nvPr>
            <p:ph sz="quarter" idx="4"/>
          </p:nvPr>
        </p:nvSpPr>
        <p:spPr>
          <a:xfrm>
            <a:off x="6172200" y="2505074"/>
            <a:ext cx="5359400" cy="4352925"/>
          </a:xfrm>
        </p:spPr>
        <p:txBody>
          <a:bodyPr>
            <a:noAutofit/>
          </a:bodyPr>
          <a:lstStyle/>
          <a:p>
            <a:r>
              <a:rPr lang="en-US" sz="2000" dirty="0"/>
              <a:t>Sources: Inter-University Council  of Ohio</a:t>
            </a:r>
            <a:r>
              <a:rPr lang="en-US" sz="2000" dirty="0">
                <a:hlinkClick r:id="rId5"/>
              </a:rPr>
              <a:t>. “RECORDS RETENTION MANUAL FOR PUBLIC COLLEGES AND UNIVERSITIES IN OHIO”</a:t>
            </a:r>
            <a:r>
              <a:rPr lang="en-US" sz="2000" dirty="0"/>
              <a:t> http://iuc-ohio.org/public-policy/records-retention/</a:t>
            </a:r>
          </a:p>
          <a:p>
            <a:r>
              <a:rPr lang="en-US" sz="2000" dirty="0"/>
              <a:t> </a:t>
            </a:r>
            <a:r>
              <a:rPr lang="en-US" sz="2000" dirty="0" err="1"/>
              <a:t>Skupsky</a:t>
            </a:r>
            <a:r>
              <a:rPr lang="en-US" sz="2000" dirty="0"/>
              <a:t>, Donald. “Records Keeping Requirements.” (Denver, Colorado: Information Requirements Clearinghouse, 1994)</a:t>
            </a:r>
          </a:p>
          <a:p>
            <a:r>
              <a:rPr lang="en-US" sz="2000" dirty="0"/>
              <a:t>Beware the </a:t>
            </a:r>
            <a:r>
              <a:rPr lang="en-US" sz="2000" dirty="0" err="1"/>
              <a:t>PacMan</a:t>
            </a:r>
            <a:r>
              <a:rPr lang="en-US" sz="2000" dirty="0"/>
              <a:t> Effect. (2021). The Ohio State University. University Libraries. </a:t>
            </a:r>
            <a:r>
              <a:rPr lang="en-US" sz="2000" dirty="0">
                <a:hlinkClick r:id="rId6"/>
              </a:rPr>
              <a:t>https://library.osu.edu/osu-records-management/pacman-effect Image</a:t>
            </a:r>
            <a:endParaRPr lang="en-US" sz="2000" dirty="0"/>
          </a:p>
        </p:txBody>
      </p:sp>
      <p:pic>
        <p:nvPicPr>
          <p:cNvPr id="10" name="Audio 9" descr="Audio file describing slide" title="Audio file describing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1550620"/>
      </p:ext>
    </p:extLst>
  </p:cSld>
  <p:clrMapOvr>
    <a:masterClrMapping/>
  </p:clrMapOvr>
  <mc:AlternateContent xmlns:mc="http://schemas.openxmlformats.org/markup-compatibility/2006" xmlns:p14="http://schemas.microsoft.com/office/powerpoint/2010/main">
    <mc:Choice Requires="p14">
      <p:transition spd="slow" p14:dur="2000" advTm="27978"/>
    </mc:Choice>
    <mc:Fallback xmlns="">
      <p:transition spd="slow" advTm="27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Sunshine Laws</a:t>
            </a:r>
          </a:p>
        </p:txBody>
      </p:sp>
      <p:sp>
        <p:nvSpPr>
          <p:cNvPr id="3" name="Content Placeholder 2"/>
          <p:cNvSpPr>
            <a:spLocks noGrp="1"/>
          </p:cNvSpPr>
          <p:nvPr>
            <p:ph idx="1"/>
          </p:nvPr>
        </p:nvSpPr>
        <p:spPr>
          <a:xfrm>
            <a:off x="838200" y="1825625"/>
            <a:ext cx="3985009" cy="3550243"/>
          </a:xfrm>
        </p:spPr>
        <p:txBody>
          <a:bodyPr/>
          <a:lstStyle/>
          <a:p>
            <a:r>
              <a:rPr lang="en-US" sz="4400" dirty="0"/>
              <a:t>Ohio’s Public Records Act</a:t>
            </a:r>
          </a:p>
          <a:p>
            <a:r>
              <a:rPr lang="en-US" sz="4400" dirty="0"/>
              <a:t>Ohio’s Open Meetings Act</a:t>
            </a:r>
          </a:p>
          <a:p>
            <a:endParaRPr lang="en-US" dirty="0"/>
          </a:p>
        </p:txBody>
      </p:sp>
      <p:pic>
        <p:nvPicPr>
          <p:cNvPr id="4" name="Picture 3" descr="Image of sun shinging through leaves" title="Image"/>
          <p:cNvPicPr>
            <a:picLocks noChangeAspect="1"/>
          </p:cNvPicPr>
          <p:nvPr/>
        </p:nvPicPr>
        <p:blipFill>
          <a:blip r:embed="rId5"/>
          <a:stretch>
            <a:fillRect/>
          </a:stretch>
        </p:blipFill>
        <p:spPr>
          <a:xfrm>
            <a:off x="5772435" y="1617785"/>
            <a:ext cx="4915471" cy="3686603"/>
          </a:xfrm>
          <a:prstGeom prst="rect">
            <a:avLst/>
          </a:prstGeom>
        </p:spPr>
      </p:pic>
      <p:pic>
        <p:nvPicPr>
          <p:cNvPr id="7" name="Audio 6" descr="Audio file describing slide" title="Audio file">
            <a:hlinkClick r:id="" action="ppaction://media"/>
            <a:extLst>
              <a:ext uri="{FF2B5EF4-FFF2-40B4-BE49-F238E27FC236}">
                <a16:creationId xmlns:a16="http://schemas.microsoft.com/office/drawing/2014/main" id="{563F878C-B840-46ED-A4D3-A98269287D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0314868"/>
      </p:ext>
    </p:extLst>
  </p:cSld>
  <p:clrMapOvr>
    <a:masterClrMapping/>
  </p:clrMapOvr>
  <mc:AlternateContent xmlns:mc="http://schemas.openxmlformats.org/markup-compatibility/2006" xmlns:p14="http://schemas.microsoft.com/office/powerpoint/2010/main">
    <mc:Choice Requires="p14">
      <p:transition spd="slow" p14:dur="2000" advTm="77851"/>
    </mc:Choice>
    <mc:Fallback xmlns="">
      <p:transition spd="slow" advTm="77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Thank you slide" title="Image">
            <a:extLst>
              <a:ext uri="{FF2B5EF4-FFF2-40B4-BE49-F238E27FC236}">
                <a16:creationId xmlns:a16="http://schemas.microsoft.com/office/drawing/2014/main" id="{B220FD6D-E1D1-0B49-A19E-7FA3C95C013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title="YSU standard design">
            <a:extLst>
              <a:ext uri="{FF2B5EF4-FFF2-40B4-BE49-F238E27FC236}">
                <a16:creationId xmlns:a16="http://schemas.microsoft.com/office/drawing/2014/main" id="{D1F625AF-3510-3D4A-B735-3595E1520267}"/>
              </a:ext>
            </a:extLst>
          </p:cNvPr>
          <p:cNvPicPr>
            <a:picLocks noChangeAspect="1"/>
          </p:cNvPicPr>
          <p:nvPr/>
        </p:nvPicPr>
        <p:blipFill>
          <a:blip r:embed="rId5"/>
          <a:stretch>
            <a:fillRect/>
          </a:stretch>
        </p:blipFill>
        <p:spPr>
          <a:xfrm>
            <a:off x="-88490" y="0"/>
            <a:ext cx="12192000" cy="6858000"/>
          </a:xfrm>
          <a:prstGeom prst="rect">
            <a:avLst/>
          </a:prstGeom>
        </p:spPr>
      </p:pic>
      <p:sp>
        <p:nvSpPr>
          <p:cNvPr id="2" name="Title 1">
            <a:extLst>
              <a:ext uri="{FF2B5EF4-FFF2-40B4-BE49-F238E27FC236}">
                <a16:creationId xmlns:a16="http://schemas.microsoft.com/office/drawing/2014/main" id="{5F4916BD-02E4-9B45-81F4-42714DC9C4A8}"/>
              </a:ext>
            </a:extLst>
          </p:cNvPr>
          <p:cNvSpPr>
            <a:spLocks noGrp="1"/>
          </p:cNvSpPr>
          <p:nvPr>
            <p:ph type="ctrTitle"/>
          </p:nvPr>
        </p:nvSpPr>
        <p:spPr>
          <a:xfrm>
            <a:off x="93784" y="2124686"/>
            <a:ext cx="8018585" cy="1304314"/>
          </a:xfrm>
        </p:spPr>
        <p:txBody>
          <a:bodyPr/>
          <a:lstStyle/>
          <a:p>
            <a:r>
              <a:rPr lang="en-US" dirty="0"/>
              <a:t>Thank you!</a:t>
            </a:r>
          </a:p>
        </p:txBody>
      </p:sp>
      <p:sp>
        <p:nvSpPr>
          <p:cNvPr id="3" name="Subtitle 2">
            <a:extLst>
              <a:ext uri="{FF2B5EF4-FFF2-40B4-BE49-F238E27FC236}">
                <a16:creationId xmlns:a16="http://schemas.microsoft.com/office/drawing/2014/main" id="{3BF628DA-325A-DC42-9662-0DE95534C7E8}"/>
              </a:ext>
            </a:extLst>
          </p:cNvPr>
          <p:cNvSpPr>
            <a:spLocks noGrp="1"/>
          </p:cNvSpPr>
          <p:nvPr>
            <p:ph type="subTitle" idx="1"/>
          </p:nvPr>
        </p:nvSpPr>
        <p:spPr>
          <a:xfrm>
            <a:off x="93785" y="3429000"/>
            <a:ext cx="8018584" cy="1696798"/>
          </a:xfrm>
        </p:spPr>
        <p:txBody>
          <a:bodyPr/>
          <a:lstStyle/>
          <a:p>
            <a:endParaRPr lang="en-US" dirty="0"/>
          </a:p>
        </p:txBody>
      </p:sp>
      <p:pic>
        <p:nvPicPr>
          <p:cNvPr id="14" name="Picture 13" descr="A red and white logo&#10;&#10;Description automatically generated with low confidence">
            <a:extLst>
              <a:ext uri="{FF2B5EF4-FFF2-40B4-BE49-F238E27FC236}">
                <a16:creationId xmlns:a16="http://schemas.microsoft.com/office/drawing/2014/main" id="{0D8F4B44-0907-CF4E-A7E0-7D9EAA5981B5}"/>
              </a:ext>
            </a:extLst>
          </p:cNvPr>
          <p:cNvPicPr>
            <a:picLocks noChangeAspect="1"/>
          </p:cNvPicPr>
          <p:nvPr/>
        </p:nvPicPr>
        <p:blipFill>
          <a:blip r:embed="rId6"/>
          <a:stretch>
            <a:fillRect/>
          </a:stretch>
        </p:blipFill>
        <p:spPr>
          <a:xfrm>
            <a:off x="2063260" y="5416262"/>
            <a:ext cx="4079631" cy="1151274"/>
          </a:xfrm>
          <a:prstGeom prst="rect">
            <a:avLst/>
          </a:prstGeom>
        </p:spPr>
      </p:pic>
      <p:pic>
        <p:nvPicPr>
          <p:cNvPr id="8" name="Audio 7" descr="Audio file describing slide" title="Audio f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1775601"/>
      </p:ext>
    </p:extLst>
  </p:cSld>
  <p:clrMapOvr>
    <a:masterClrMapping/>
  </p:clrMapOvr>
  <mc:AlternateContent xmlns:mc="http://schemas.openxmlformats.org/markup-compatibility/2006" xmlns:p14="http://schemas.microsoft.com/office/powerpoint/2010/main">
    <mc:Choice Requires="p14">
      <p:transition spd="slow" p14:dur="2000" advTm="3407"/>
    </mc:Choice>
    <mc:Fallback xmlns="">
      <p:transition spd="slow" advTm="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Hallmarks of Democracy</a:t>
            </a:r>
          </a:p>
        </p:txBody>
      </p:sp>
      <p:sp>
        <p:nvSpPr>
          <p:cNvPr id="3" name="Content Placeholder 2"/>
          <p:cNvSpPr>
            <a:spLocks noGrp="1"/>
          </p:cNvSpPr>
          <p:nvPr>
            <p:ph idx="1"/>
          </p:nvPr>
        </p:nvSpPr>
        <p:spPr>
          <a:xfrm>
            <a:off x="476459" y="1554320"/>
            <a:ext cx="7793334" cy="4351338"/>
          </a:xfrm>
        </p:spPr>
        <p:txBody>
          <a:bodyPr>
            <a:normAutofit fontScale="92500" lnSpcReduction="10000"/>
          </a:bodyPr>
          <a:lstStyle/>
          <a:p>
            <a:r>
              <a:rPr lang="en-US" dirty="0"/>
              <a:t>Provide a critical tool to fight corruption </a:t>
            </a:r>
          </a:p>
          <a:p>
            <a:r>
              <a:rPr lang="en-US" dirty="0"/>
              <a:t>Hold governments accountable</a:t>
            </a:r>
          </a:p>
          <a:p>
            <a:r>
              <a:rPr lang="en-US" dirty="0"/>
              <a:t>Increase government efficiency and responsiveness</a:t>
            </a:r>
          </a:p>
          <a:p>
            <a:r>
              <a:rPr lang="en-US" dirty="0"/>
              <a:t>Promote civic trust </a:t>
            </a:r>
          </a:p>
          <a:p>
            <a:r>
              <a:rPr lang="en-US" dirty="0"/>
              <a:t>These apply to government institutions and public universities, not to private companies</a:t>
            </a:r>
          </a:p>
          <a:p>
            <a:r>
              <a:rPr lang="en-US" dirty="0"/>
              <a:t>We are all responsible for public records at YSU, but some individuals are designated as records custodians to oversee retention and disposal of records in their area.</a:t>
            </a:r>
          </a:p>
          <a:p>
            <a:endParaRPr lang="en-US" dirty="0"/>
          </a:p>
        </p:txBody>
      </p:sp>
      <p:pic>
        <p:nvPicPr>
          <p:cNvPr id="4" name="Picture 3" descr="Girl riding a horse carrying an American flag" title="Image"/>
          <p:cNvPicPr>
            <a:picLocks noChangeAspect="1"/>
          </p:cNvPicPr>
          <p:nvPr/>
        </p:nvPicPr>
        <p:blipFill>
          <a:blip r:embed="rId5"/>
          <a:stretch>
            <a:fillRect/>
          </a:stretch>
        </p:blipFill>
        <p:spPr>
          <a:xfrm>
            <a:off x="8269793" y="2606571"/>
            <a:ext cx="3574803" cy="2383203"/>
          </a:xfrm>
          <a:prstGeom prst="rect">
            <a:avLst/>
          </a:prstGeom>
        </p:spPr>
      </p:pic>
      <p:pic>
        <p:nvPicPr>
          <p:cNvPr id="6" name="Audio 5" descr="Audio file describing slide" title="Audio File">
            <a:hlinkClick r:id="" action="ppaction://media"/>
            <a:extLst>
              <a:ext uri="{FF2B5EF4-FFF2-40B4-BE49-F238E27FC236}">
                <a16:creationId xmlns:a16="http://schemas.microsoft.com/office/drawing/2014/main" id="{1D5790D3-58B9-4480-ACA8-16970F01D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3343803"/>
      </p:ext>
    </p:extLst>
  </p:cSld>
  <p:clrMapOvr>
    <a:masterClrMapping/>
  </p:clrMapOvr>
  <mc:AlternateContent xmlns:mc="http://schemas.openxmlformats.org/markup-compatibility/2006" xmlns:p14="http://schemas.microsoft.com/office/powerpoint/2010/main">
    <mc:Choice Requires="p14">
      <p:transition spd="slow" p14:dur="2000" advTm="92443"/>
    </mc:Choice>
    <mc:Fallback xmlns="">
      <p:transition spd="slow" advTm="9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Board of Trustees’ Policies</a:t>
            </a:r>
          </a:p>
        </p:txBody>
      </p:sp>
      <p:sp>
        <p:nvSpPr>
          <p:cNvPr id="3" name="Content Placeholder 2"/>
          <p:cNvSpPr>
            <a:spLocks noGrp="1"/>
          </p:cNvSpPr>
          <p:nvPr>
            <p:ph idx="1"/>
          </p:nvPr>
        </p:nvSpPr>
        <p:spPr/>
        <p:txBody>
          <a:bodyPr/>
          <a:lstStyle/>
          <a:p>
            <a:r>
              <a:rPr lang="en-US" dirty="0">
                <a:solidFill>
                  <a:srgbClr val="C00000"/>
                </a:solidFill>
              </a:rPr>
              <a:t>3356-9-07	Public Records</a:t>
            </a:r>
          </a:p>
          <a:p>
            <a:r>
              <a:rPr lang="en-US" dirty="0">
                <a:solidFill>
                  <a:srgbClr val="C00000"/>
                </a:solidFill>
              </a:rPr>
              <a:t>3356-9-09	Records Management</a:t>
            </a:r>
          </a:p>
          <a:p>
            <a:endParaRPr lang="en-US" dirty="0"/>
          </a:p>
        </p:txBody>
      </p:sp>
      <p:pic>
        <p:nvPicPr>
          <p:cNvPr id="4" name="Picture 3" descr="Image of the Records Management Website" title="Image"/>
          <p:cNvPicPr>
            <a:picLocks noChangeAspect="1"/>
          </p:cNvPicPr>
          <p:nvPr/>
        </p:nvPicPr>
        <p:blipFill>
          <a:blip r:embed="rId4"/>
          <a:stretch>
            <a:fillRect/>
          </a:stretch>
        </p:blipFill>
        <p:spPr>
          <a:xfrm>
            <a:off x="781855" y="3094892"/>
            <a:ext cx="10628290" cy="2762154"/>
          </a:xfrm>
          <a:prstGeom prst="rect">
            <a:avLst/>
          </a:prstGeom>
        </p:spPr>
      </p:pic>
      <p:pic>
        <p:nvPicPr>
          <p:cNvPr id="6" name="Audio 5" descr="Audio file describing slide" title="Audio file">
            <a:hlinkClick r:id="" action="ppaction://media"/>
            <a:extLst>
              <a:ext uri="{FF2B5EF4-FFF2-40B4-BE49-F238E27FC236}">
                <a16:creationId xmlns:a16="http://schemas.microsoft.com/office/drawing/2014/main" id="{CE07EF29-4899-4985-A153-5D2EBBF5F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8801839"/>
      </p:ext>
    </p:extLst>
  </p:cSld>
  <p:clrMapOvr>
    <a:masterClrMapping/>
  </p:clrMapOvr>
  <mc:AlternateContent xmlns:mc="http://schemas.openxmlformats.org/markup-compatibility/2006" xmlns:p14="http://schemas.microsoft.com/office/powerpoint/2010/main">
    <mc:Choice Requires="p14">
      <p:transition spd="slow" p14:dur="2000" advTm="23689"/>
    </mc:Choice>
    <mc:Fallback xmlns="">
      <p:transition spd="slow" advTm="2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public record? 	</a:t>
            </a:r>
          </a:p>
        </p:txBody>
      </p:sp>
      <p:sp>
        <p:nvSpPr>
          <p:cNvPr id="3" name="Content Placeholder 2"/>
          <p:cNvSpPr>
            <a:spLocks noGrp="1"/>
          </p:cNvSpPr>
          <p:nvPr>
            <p:ph idx="1"/>
          </p:nvPr>
        </p:nvSpPr>
        <p:spPr>
          <a:xfrm>
            <a:off x="838200" y="1403594"/>
            <a:ext cx="10515600" cy="4351338"/>
          </a:xfrm>
        </p:spPr>
        <p:txBody>
          <a:bodyPr>
            <a:normAutofit lnSpcReduction="10000"/>
          </a:bodyPr>
          <a:lstStyle/>
          <a:p>
            <a:pPr marL="0" indent="0" algn="ctr">
              <a:buNone/>
            </a:pPr>
            <a:r>
              <a:rPr lang="en-US" dirty="0"/>
              <a:t>A </a:t>
            </a:r>
            <a:r>
              <a:rPr lang="en-US" dirty="0">
                <a:solidFill>
                  <a:srgbClr val="C00000"/>
                </a:solidFill>
              </a:rPr>
              <a:t>“public record” </a:t>
            </a:r>
            <a:r>
              <a:rPr lang="en-US" dirty="0"/>
              <a:t>is </a:t>
            </a:r>
          </a:p>
          <a:p>
            <a:pPr marL="0" indent="0">
              <a:buNone/>
            </a:pPr>
            <a:r>
              <a:rPr lang="en-US" dirty="0">
                <a:solidFill>
                  <a:srgbClr val="C00000"/>
                </a:solidFill>
              </a:rPr>
              <a:t>(1)</a:t>
            </a:r>
            <a:r>
              <a:rPr lang="en-US" dirty="0"/>
              <a:t> any document, device or item, regardless of physical form or characteristic, including paper, electronic, email or other format; </a:t>
            </a:r>
          </a:p>
          <a:p>
            <a:pPr marL="0" indent="0">
              <a:buNone/>
            </a:pPr>
            <a:r>
              <a:rPr lang="en-US" dirty="0">
                <a:solidFill>
                  <a:srgbClr val="C00000"/>
                </a:solidFill>
              </a:rPr>
              <a:t>(2)</a:t>
            </a:r>
            <a:r>
              <a:rPr lang="en-US" dirty="0"/>
              <a:t> that is created or received by or comes under the jurisdiction of a public office </a:t>
            </a:r>
            <a:r>
              <a:rPr lang="en-US" dirty="0">
                <a:solidFill>
                  <a:srgbClr val="C00000"/>
                </a:solidFill>
              </a:rPr>
              <a:t>(YSU is a public office); </a:t>
            </a:r>
            <a:r>
              <a:rPr lang="en-US" dirty="0"/>
              <a:t>and </a:t>
            </a:r>
          </a:p>
          <a:p>
            <a:pPr marL="0" indent="0">
              <a:buNone/>
            </a:pPr>
            <a:r>
              <a:rPr lang="en-US" dirty="0">
                <a:solidFill>
                  <a:srgbClr val="C00000"/>
                </a:solidFill>
              </a:rPr>
              <a:t>(3)</a:t>
            </a:r>
            <a:r>
              <a:rPr lang="en-US" dirty="0"/>
              <a:t> that documents the organization, functions, policies, decisions, procedures, operations, or other activities of the office.  </a:t>
            </a:r>
          </a:p>
          <a:p>
            <a:pPr marL="0" indent="0">
              <a:buNone/>
            </a:pPr>
            <a:r>
              <a:rPr lang="en-US" dirty="0"/>
              <a:t>All records of the university are public unless they are specifically exempt from disclosure under law</a:t>
            </a:r>
          </a:p>
          <a:p>
            <a:pPr marL="0" indent="0">
              <a:buNone/>
            </a:pPr>
            <a:r>
              <a:rPr lang="en-US" dirty="0">
                <a:solidFill>
                  <a:srgbClr val="C00000"/>
                </a:solidFill>
              </a:rPr>
              <a:t>(Example medical records are not public records.) </a:t>
            </a:r>
          </a:p>
          <a:p>
            <a:endParaRPr lang="en-US" dirty="0"/>
          </a:p>
        </p:txBody>
      </p:sp>
      <p:sp>
        <p:nvSpPr>
          <p:cNvPr id="4" name="Rectangle 3"/>
          <p:cNvSpPr/>
          <p:nvPr/>
        </p:nvSpPr>
        <p:spPr>
          <a:xfrm>
            <a:off x="3064747" y="5754932"/>
            <a:ext cx="5685469" cy="461665"/>
          </a:xfrm>
          <a:prstGeom prst="rect">
            <a:avLst/>
          </a:prstGeom>
        </p:spPr>
        <p:txBody>
          <a:bodyPr wrap="square">
            <a:spAutoFit/>
          </a:bodyPr>
          <a:lstStyle/>
          <a:p>
            <a:r>
              <a:rPr lang="en-US" sz="2400" dirty="0"/>
              <a:t>3356-9-07	Public records. </a:t>
            </a:r>
          </a:p>
        </p:txBody>
      </p:sp>
      <p:sp>
        <p:nvSpPr>
          <p:cNvPr id="5" name="TextBox 4"/>
          <p:cNvSpPr txBox="1"/>
          <p:nvPr/>
        </p:nvSpPr>
        <p:spPr>
          <a:xfrm>
            <a:off x="8390374" y="5552878"/>
            <a:ext cx="3667648" cy="1200329"/>
          </a:xfrm>
          <a:prstGeom prst="rect">
            <a:avLst/>
          </a:prstGeom>
          <a:noFill/>
        </p:spPr>
        <p:txBody>
          <a:bodyPr wrap="square" rtlCol="0">
            <a:spAutoFit/>
          </a:bodyPr>
          <a:lstStyle/>
          <a:p>
            <a:pPr algn="ctr"/>
            <a:r>
              <a:rPr lang="en-US" b="1" dirty="0">
                <a:solidFill>
                  <a:srgbClr val="C00000"/>
                </a:solidFill>
              </a:rPr>
              <a:t>Test:</a:t>
            </a:r>
          </a:p>
          <a:p>
            <a:r>
              <a:rPr lang="en-US" dirty="0"/>
              <a:t>Stored on a fixed medium?</a:t>
            </a:r>
          </a:p>
          <a:p>
            <a:r>
              <a:rPr lang="en-US" dirty="0"/>
              <a:t>Created, received or kept by YSU?</a:t>
            </a:r>
          </a:p>
          <a:p>
            <a:r>
              <a:rPr lang="en-US" dirty="0"/>
              <a:t>Documents activities of YSU?</a:t>
            </a:r>
          </a:p>
        </p:txBody>
      </p:sp>
      <p:pic>
        <p:nvPicPr>
          <p:cNvPr id="10" name="Audio 9" descr="Audio file describing slide" title="Audio file">
            <a:hlinkClick r:id="" action="ppaction://media"/>
            <a:extLst>
              <a:ext uri="{FF2B5EF4-FFF2-40B4-BE49-F238E27FC236}">
                <a16:creationId xmlns:a16="http://schemas.microsoft.com/office/drawing/2014/main" id="{589F2A99-F78D-45C7-9111-39B491189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0836416"/>
      </p:ext>
    </p:extLst>
  </p:cSld>
  <p:clrMapOvr>
    <a:masterClrMapping/>
  </p:clrMapOvr>
  <mc:AlternateContent xmlns:mc="http://schemas.openxmlformats.org/markup-compatibility/2006" xmlns:p14="http://schemas.microsoft.com/office/powerpoint/2010/main">
    <mc:Choice Requires="p14">
      <p:transition spd="slow" p14:dur="2000" advTm="60602"/>
    </mc:Choice>
    <mc:Fallback xmlns="">
      <p:transition spd="slow" advTm="6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 When is something a “record?”</a:t>
            </a:r>
            <a:br>
              <a:rPr lang="en-US" dirty="0"/>
            </a:br>
            <a:r>
              <a:rPr lang="en-US" dirty="0"/>
              <a:t>A: When it can be stored in a fixed medium.</a:t>
            </a:r>
          </a:p>
        </p:txBody>
      </p:sp>
      <p:sp>
        <p:nvSpPr>
          <p:cNvPr id="3" name="Content Placeholder 2"/>
          <p:cNvSpPr>
            <a:spLocks noGrp="1"/>
          </p:cNvSpPr>
          <p:nvPr>
            <p:ph idx="1"/>
          </p:nvPr>
        </p:nvSpPr>
        <p:spPr>
          <a:xfrm>
            <a:off x="838199" y="1825625"/>
            <a:ext cx="9591989" cy="3711017"/>
          </a:xfrm>
        </p:spPr>
        <p:txBody>
          <a:bodyPr>
            <a:normAutofit fontScale="32500" lnSpcReduction="20000"/>
          </a:bodyPr>
          <a:lstStyle/>
          <a:p>
            <a:r>
              <a:rPr lang="en-US" sz="5700" dirty="0"/>
              <a:t>Paper/documents</a:t>
            </a:r>
          </a:p>
          <a:p>
            <a:r>
              <a:rPr lang="en-US" sz="5700" dirty="0"/>
              <a:t>Email</a:t>
            </a:r>
          </a:p>
          <a:p>
            <a:r>
              <a:rPr lang="en-US" sz="5700" dirty="0"/>
              <a:t>Voicemail messages</a:t>
            </a:r>
          </a:p>
          <a:p>
            <a:r>
              <a:rPr lang="en-US" sz="5700" dirty="0"/>
              <a:t>Text messages</a:t>
            </a:r>
          </a:p>
          <a:p>
            <a:r>
              <a:rPr lang="en-US" sz="5700" dirty="0"/>
              <a:t>Meeting minutes </a:t>
            </a:r>
          </a:p>
          <a:p>
            <a:r>
              <a:rPr lang="en-US" sz="5700" dirty="0"/>
              <a:t>Map</a:t>
            </a:r>
          </a:p>
          <a:p>
            <a:r>
              <a:rPr lang="en-US" sz="5700" dirty="0"/>
              <a:t>Blueprint</a:t>
            </a:r>
          </a:p>
          <a:p>
            <a:r>
              <a:rPr lang="en-US" sz="5700" dirty="0"/>
              <a:t>Photograph</a:t>
            </a:r>
          </a:p>
          <a:p>
            <a:r>
              <a:rPr lang="en-US" sz="5700" dirty="0"/>
              <a:t>Video recording</a:t>
            </a:r>
          </a:p>
          <a:p>
            <a:r>
              <a:rPr lang="en-US" sz="5700" dirty="0"/>
              <a:t>CD</a:t>
            </a:r>
          </a:p>
          <a:p>
            <a:r>
              <a:rPr lang="en-US" sz="5700" dirty="0"/>
              <a:t>Recordings of Zoom, WebEx, Teams, etc. meetings</a:t>
            </a:r>
          </a:p>
          <a:p>
            <a:endParaRPr lang="en-US" sz="5700" dirty="0"/>
          </a:p>
          <a:p>
            <a:endParaRPr lang="en-US" dirty="0"/>
          </a:p>
        </p:txBody>
      </p:sp>
      <p:pic>
        <p:nvPicPr>
          <p:cNvPr id="8" name="Audio 7" descr="Audio file describing slide" title="Audio file">
            <a:hlinkClick r:id="" action="ppaction://media"/>
            <a:extLst>
              <a:ext uri="{FF2B5EF4-FFF2-40B4-BE49-F238E27FC236}">
                <a16:creationId xmlns:a16="http://schemas.microsoft.com/office/drawing/2014/main" id="{9FEA69C1-1654-4411-A1D4-1312A1377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6786007"/>
      </p:ext>
    </p:extLst>
  </p:cSld>
  <p:clrMapOvr>
    <a:masterClrMapping/>
  </p:clrMapOvr>
  <mc:AlternateContent xmlns:mc="http://schemas.openxmlformats.org/markup-compatibility/2006" xmlns:p14="http://schemas.microsoft.com/office/powerpoint/2010/main">
    <mc:Choice Requires="p14">
      <p:transition spd="slow" p14:dur="2000" advTm="39556"/>
    </mc:Choice>
    <mc:Fallback xmlns="">
      <p:transition spd="slow" advTm="3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br>
              <a:rPr lang="en-US" dirty="0">
                <a:solidFill>
                  <a:srgbClr val="C00000"/>
                </a:solidFill>
              </a:rPr>
            </a:br>
            <a:r>
              <a:rPr lang="en-US" dirty="0">
                <a:solidFill>
                  <a:srgbClr val="C00000"/>
                </a:solidFill>
              </a:rPr>
              <a:t>PUBLIC RECORDS DO NOT INCLUDE  </a:t>
            </a:r>
            <a:br>
              <a:rPr lang="en-US" dirty="0">
                <a:solidFill>
                  <a:srgbClr val="C00000"/>
                </a:solidFill>
              </a:rPr>
            </a:br>
            <a:endParaRPr lang="en-US" dirty="0"/>
          </a:p>
        </p:txBody>
      </p:sp>
      <p:sp>
        <p:nvSpPr>
          <p:cNvPr id="3" name="Content Placeholder 2"/>
          <p:cNvSpPr>
            <a:spLocks noGrp="1"/>
          </p:cNvSpPr>
          <p:nvPr>
            <p:ph idx="1"/>
          </p:nvPr>
        </p:nvSpPr>
        <p:spPr>
          <a:xfrm>
            <a:off x="838200" y="1825625"/>
            <a:ext cx="8195268" cy="3630630"/>
          </a:xfrm>
        </p:spPr>
        <p:txBody>
          <a:bodyPr>
            <a:normAutofit fontScale="32500" lnSpcReduction="20000"/>
          </a:bodyPr>
          <a:lstStyle/>
          <a:p>
            <a:r>
              <a:rPr lang="en-US" sz="7400" dirty="0"/>
              <a:t>personal notes you take at a meeting to jog your own memory later </a:t>
            </a:r>
          </a:p>
          <a:p>
            <a:r>
              <a:rPr lang="en-US" sz="7400" dirty="0"/>
              <a:t>unrecorded oral conversations between employees</a:t>
            </a:r>
          </a:p>
          <a:p>
            <a:r>
              <a:rPr lang="en-US" sz="7400" dirty="0"/>
              <a:t>unsolicited catalogs and junk mail/spam sent to YSU</a:t>
            </a:r>
          </a:p>
          <a:p>
            <a:r>
              <a:rPr lang="en-US" sz="7400" dirty="0" err="1"/>
              <a:t>Listserv®materials</a:t>
            </a:r>
            <a:endParaRPr lang="en-US" sz="7400" dirty="0"/>
          </a:p>
          <a:p>
            <a:r>
              <a:rPr lang="en-US" sz="7400" dirty="0"/>
              <a:t>personal emails unrelated to the university</a:t>
            </a:r>
          </a:p>
          <a:p>
            <a:r>
              <a:rPr lang="en-US" sz="7400" dirty="0"/>
              <a:t>Faculty papers deemed to belong to the faculty </a:t>
            </a:r>
          </a:p>
          <a:p>
            <a:r>
              <a:rPr lang="en-US" sz="7400" dirty="0"/>
              <a:t>journals, books, other library materials</a:t>
            </a:r>
          </a:p>
          <a:p>
            <a:endParaRPr lang="en-US" sz="3000" dirty="0"/>
          </a:p>
          <a:p>
            <a:pPr marL="0" indent="0">
              <a:buNone/>
            </a:pPr>
            <a:br>
              <a:rPr lang="en-US" dirty="0"/>
            </a:br>
            <a:endParaRPr lang="en-US" dirty="0"/>
          </a:p>
          <a:p>
            <a:endParaRPr lang="en-US" dirty="0"/>
          </a:p>
        </p:txBody>
      </p:sp>
      <p:sp>
        <p:nvSpPr>
          <p:cNvPr id="5" name="TextBox 4"/>
          <p:cNvSpPr txBox="1"/>
          <p:nvPr/>
        </p:nvSpPr>
        <p:spPr>
          <a:xfrm>
            <a:off x="5703116" y="4987371"/>
            <a:ext cx="4499310" cy="1569660"/>
          </a:xfrm>
          <a:prstGeom prst="rect">
            <a:avLst/>
          </a:prstGeom>
          <a:noFill/>
        </p:spPr>
        <p:txBody>
          <a:bodyPr wrap="square" rtlCol="0">
            <a:spAutoFit/>
          </a:bodyPr>
          <a:lstStyle/>
          <a:p>
            <a:pPr algn="ctr"/>
            <a:r>
              <a:rPr lang="en-US" sz="2400" b="1" dirty="0">
                <a:solidFill>
                  <a:srgbClr val="C00000"/>
                </a:solidFill>
              </a:rPr>
              <a:t>Test:</a:t>
            </a:r>
          </a:p>
          <a:p>
            <a:r>
              <a:rPr lang="en-US" sz="2400" dirty="0"/>
              <a:t>Stored on a fixed medium?</a:t>
            </a:r>
          </a:p>
          <a:p>
            <a:r>
              <a:rPr lang="en-US" sz="2400" dirty="0"/>
              <a:t>Created, received or kept by YSU?</a:t>
            </a:r>
          </a:p>
          <a:p>
            <a:r>
              <a:rPr lang="en-US" sz="2400" dirty="0"/>
              <a:t>Documents activities of YSU?</a:t>
            </a:r>
          </a:p>
        </p:txBody>
      </p:sp>
      <p:sp>
        <p:nvSpPr>
          <p:cNvPr id="4" name="TextBox 3"/>
          <p:cNvSpPr txBox="1"/>
          <p:nvPr/>
        </p:nvSpPr>
        <p:spPr>
          <a:xfrm>
            <a:off x="9259057" y="2006634"/>
            <a:ext cx="2632669" cy="2585323"/>
          </a:xfrm>
          <a:prstGeom prst="rect">
            <a:avLst/>
          </a:prstGeom>
          <a:solidFill>
            <a:schemeClr val="bg2"/>
          </a:solidFill>
          <a:ln w="38100">
            <a:solidFill>
              <a:srgbClr val="C00000"/>
            </a:solidFill>
          </a:ln>
        </p:spPr>
        <p:txBody>
          <a:bodyPr wrap="square" rtlCol="0">
            <a:spAutoFit/>
          </a:bodyPr>
          <a:lstStyle/>
          <a:p>
            <a:pPr algn="ctr"/>
            <a:r>
              <a:rPr lang="en-US" dirty="0">
                <a:solidFill>
                  <a:srgbClr val="C00000"/>
                </a:solidFill>
              </a:rPr>
              <a:t>Certain documents are also exempt from disclosure by law like: </a:t>
            </a:r>
          </a:p>
          <a:p>
            <a:endParaRPr lang="en-US" dirty="0"/>
          </a:p>
          <a:p>
            <a:pPr marL="285750" indent="-285750">
              <a:buFont typeface="Arial" panose="020B0604020202020204" pitchFamily="34" charset="0"/>
              <a:buChar char="•"/>
            </a:pPr>
            <a:r>
              <a:rPr lang="en-US" dirty="0"/>
              <a:t>Medical records</a:t>
            </a:r>
          </a:p>
          <a:p>
            <a:pPr marL="285750" indent="-285750">
              <a:buFont typeface="Arial" panose="020B0604020202020204" pitchFamily="34" charset="0"/>
              <a:buChar char="•"/>
            </a:pPr>
            <a:r>
              <a:rPr lang="en-US" dirty="0"/>
              <a:t>FERPA</a:t>
            </a:r>
          </a:p>
          <a:p>
            <a:pPr marL="285750" indent="-285750">
              <a:buFont typeface="Arial" panose="020B0604020202020204" pitchFamily="34" charset="0"/>
              <a:buChar char="•"/>
            </a:pPr>
            <a:r>
              <a:rPr lang="en-US" dirty="0"/>
              <a:t>Attorney-client privilege</a:t>
            </a:r>
          </a:p>
          <a:p>
            <a:endParaRPr lang="en-US" dirty="0"/>
          </a:p>
        </p:txBody>
      </p:sp>
      <p:pic>
        <p:nvPicPr>
          <p:cNvPr id="8" name="Audio 7" descr="Audio file describing slide" title="Audio file">
            <a:hlinkClick r:id="" action="ppaction://media"/>
            <a:extLst>
              <a:ext uri="{FF2B5EF4-FFF2-40B4-BE49-F238E27FC236}">
                <a16:creationId xmlns:a16="http://schemas.microsoft.com/office/drawing/2014/main" id="{8A1A0B91-C296-4FE0-A15A-BED5AFAD79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2198399"/>
      </p:ext>
    </p:extLst>
  </p:cSld>
  <p:clrMapOvr>
    <a:masterClrMapping/>
  </p:clrMapOvr>
  <mc:AlternateContent xmlns:mc="http://schemas.openxmlformats.org/markup-compatibility/2006" xmlns:p14="http://schemas.microsoft.com/office/powerpoint/2010/main">
    <mc:Choice Requires="p14">
      <p:transition spd="slow" p14:dur="2000" advTm="95917"/>
    </mc:Choice>
    <mc:Fallback xmlns="">
      <p:transition spd="slow" advTm="95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Quiz</a:t>
            </a:r>
            <a:endParaRPr lang="en-US" dirty="0"/>
          </a:p>
        </p:txBody>
      </p:sp>
      <p:sp>
        <p:nvSpPr>
          <p:cNvPr id="3" name="Content Placeholder 2"/>
          <p:cNvSpPr>
            <a:spLocks noGrp="1"/>
          </p:cNvSpPr>
          <p:nvPr>
            <p:ph idx="1"/>
          </p:nvPr>
        </p:nvSpPr>
        <p:spPr>
          <a:xfrm>
            <a:off x="838200" y="1584465"/>
            <a:ext cx="10515600" cy="4351338"/>
          </a:xfrm>
        </p:spPr>
        <p:txBody>
          <a:bodyPr>
            <a:normAutofit fontScale="92500" lnSpcReduction="10000"/>
          </a:bodyPr>
          <a:lstStyle/>
          <a:p>
            <a:r>
              <a:rPr lang="en-US" dirty="0"/>
              <a:t>Personal calendar you keep at work</a:t>
            </a:r>
          </a:p>
          <a:p>
            <a:r>
              <a:rPr lang="en-US" dirty="0"/>
              <a:t>Emails on YSU’s server discussing an employee’s upcoming wedding</a:t>
            </a:r>
          </a:p>
          <a:p>
            <a:r>
              <a:rPr lang="en-US" dirty="0"/>
              <a:t>Screen shots of snap chat messages between two faculty members discussing YSU-sponsored travel to an upcoming international conference in their field </a:t>
            </a:r>
          </a:p>
          <a:p>
            <a:r>
              <a:rPr lang="en-US" dirty="0"/>
              <a:t>Draft policy document on WCBA internship requirements distributed to faculty for review and comment</a:t>
            </a:r>
          </a:p>
          <a:p>
            <a:r>
              <a:rPr lang="en-US" dirty="0"/>
              <a:t>Work-related voice messages left by your supervisor on your cell phone while you were working at home during the pandemic</a:t>
            </a:r>
          </a:p>
          <a:p>
            <a:r>
              <a:rPr lang="en-US"/>
              <a:t>Procurement records </a:t>
            </a:r>
            <a:r>
              <a:rPr lang="en-US" dirty="0"/>
              <a:t>that were shredded according to the YSU Records Retention Schedule </a:t>
            </a:r>
          </a:p>
          <a:p>
            <a:endParaRPr lang="en-US" dirty="0"/>
          </a:p>
        </p:txBody>
      </p:sp>
      <p:sp>
        <p:nvSpPr>
          <p:cNvPr id="4" name="Rectangle 3"/>
          <p:cNvSpPr/>
          <p:nvPr/>
        </p:nvSpPr>
        <p:spPr>
          <a:xfrm>
            <a:off x="8285703" y="5491648"/>
            <a:ext cx="3570514" cy="1200329"/>
          </a:xfrm>
          <a:prstGeom prst="rect">
            <a:avLst/>
          </a:prstGeom>
        </p:spPr>
        <p:txBody>
          <a:bodyPr wrap="square">
            <a:spAutoFit/>
          </a:bodyPr>
          <a:lstStyle/>
          <a:p>
            <a:r>
              <a:rPr lang="en-US" b="1" dirty="0">
                <a:solidFill>
                  <a:srgbClr val="C00000"/>
                </a:solidFill>
              </a:rPr>
              <a:t>Test:</a:t>
            </a:r>
          </a:p>
          <a:p>
            <a:r>
              <a:rPr lang="en-US" dirty="0"/>
              <a:t>Stored on a fixed medium?</a:t>
            </a:r>
          </a:p>
          <a:p>
            <a:r>
              <a:rPr lang="en-US" dirty="0"/>
              <a:t>Created, received or kept by YSU?</a:t>
            </a:r>
          </a:p>
          <a:p>
            <a:r>
              <a:rPr lang="en-US" dirty="0"/>
              <a:t>Documents activities of YSU?</a:t>
            </a:r>
          </a:p>
        </p:txBody>
      </p:sp>
      <p:pic>
        <p:nvPicPr>
          <p:cNvPr id="5" name="Picture 4" descr="Thumbs up and thumbs down image" title="Image"/>
          <p:cNvPicPr>
            <a:picLocks noChangeAspect="1"/>
          </p:cNvPicPr>
          <p:nvPr/>
        </p:nvPicPr>
        <p:blipFill>
          <a:blip r:embed="rId5"/>
          <a:stretch>
            <a:fillRect/>
          </a:stretch>
        </p:blipFill>
        <p:spPr>
          <a:xfrm>
            <a:off x="4905469" y="459639"/>
            <a:ext cx="1597290" cy="1030313"/>
          </a:xfrm>
          <a:prstGeom prst="rect">
            <a:avLst/>
          </a:prstGeom>
        </p:spPr>
      </p:pic>
      <p:pic>
        <p:nvPicPr>
          <p:cNvPr id="8" name="Audio 7" descr="Audio file describing slide" title="Audio file">
            <a:hlinkClick r:id="" action="ppaction://media"/>
            <a:extLst>
              <a:ext uri="{FF2B5EF4-FFF2-40B4-BE49-F238E27FC236}">
                <a16:creationId xmlns:a16="http://schemas.microsoft.com/office/drawing/2014/main" id="{80CDD5AD-ADBB-4A7B-BC22-D9A4368EC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5595778"/>
      </p:ext>
    </p:extLst>
  </p:cSld>
  <p:clrMapOvr>
    <a:masterClrMapping/>
  </p:clrMapOvr>
  <mc:AlternateContent xmlns:mc="http://schemas.openxmlformats.org/markup-compatibility/2006" xmlns:p14="http://schemas.microsoft.com/office/powerpoint/2010/main">
    <mc:Choice Requires="p14">
      <p:transition spd="slow" p14:dur="2000" advTm="206707"/>
    </mc:Choice>
    <mc:Fallback xmlns="">
      <p:transition spd="slow" advTm="20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2.4|4.1|27.4|7.8"/>
</p:tagLst>
</file>

<file path=ppt/tags/tag10.xml><?xml version="1.0" encoding="utf-8"?>
<p:tagLst xmlns:a="http://schemas.openxmlformats.org/drawingml/2006/main" xmlns:r="http://schemas.openxmlformats.org/officeDocument/2006/relationships" xmlns:p="http://schemas.openxmlformats.org/presentationml/2006/main">
  <p:tag name="TIMING" val="|6.2|4.6|11.2|22.6"/>
</p:tagLst>
</file>

<file path=ppt/tags/tag11.xml><?xml version="1.0" encoding="utf-8"?>
<p:tagLst xmlns:a="http://schemas.openxmlformats.org/drawingml/2006/main" xmlns:r="http://schemas.openxmlformats.org/officeDocument/2006/relationships" xmlns:p="http://schemas.openxmlformats.org/presentationml/2006/main">
  <p:tag name="TIMING" val="|0.7|4.1|4.8|8.4|5.4"/>
</p:tagLst>
</file>

<file path=ppt/tags/tag12.xml><?xml version="1.0" encoding="utf-8"?>
<p:tagLst xmlns:a="http://schemas.openxmlformats.org/drawingml/2006/main" xmlns:r="http://schemas.openxmlformats.org/officeDocument/2006/relationships" xmlns:p="http://schemas.openxmlformats.org/presentationml/2006/main">
  <p:tag name="TIMING" val="|4.5|1|0|6.6|5.9|2.3|3.2"/>
</p:tagLst>
</file>

<file path=ppt/tags/tag2.xml><?xml version="1.0" encoding="utf-8"?>
<p:tagLst xmlns:a="http://schemas.openxmlformats.org/drawingml/2006/main" xmlns:r="http://schemas.openxmlformats.org/officeDocument/2006/relationships" xmlns:p="http://schemas.openxmlformats.org/presentationml/2006/main">
  <p:tag name="TIMING" val="|3.7|33.6|14.5"/>
</p:tagLst>
</file>

<file path=ppt/tags/tag3.xml><?xml version="1.0" encoding="utf-8"?>
<p:tagLst xmlns:a="http://schemas.openxmlformats.org/drawingml/2006/main" xmlns:r="http://schemas.openxmlformats.org/officeDocument/2006/relationships" xmlns:p="http://schemas.openxmlformats.org/presentationml/2006/main">
  <p:tag name="TIMING" val="|6|16.2|46.4|64.5|32.2|3.1"/>
</p:tagLst>
</file>

<file path=ppt/tags/tag4.xml><?xml version="1.0" encoding="utf-8"?>
<p:tagLst xmlns:a="http://schemas.openxmlformats.org/drawingml/2006/main" xmlns:r="http://schemas.openxmlformats.org/officeDocument/2006/relationships" xmlns:p="http://schemas.openxmlformats.org/presentationml/2006/main">
  <p:tag name="TIMING" val="|21.5|23.6"/>
</p:tagLst>
</file>

<file path=ppt/tags/tag5.xml><?xml version="1.0" encoding="utf-8"?>
<p:tagLst xmlns:a="http://schemas.openxmlformats.org/drawingml/2006/main" xmlns:r="http://schemas.openxmlformats.org/officeDocument/2006/relationships" xmlns:p="http://schemas.openxmlformats.org/presentationml/2006/main">
  <p:tag name="TIMING" val="|8.1|17.2|10.4|19.7"/>
</p:tagLst>
</file>

<file path=ppt/tags/tag6.xml><?xml version="1.0" encoding="utf-8"?>
<p:tagLst xmlns:a="http://schemas.openxmlformats.org/drawingml/2006/main" xmlns:r="http://schemas.openxmlformats.org/officeDocument/2006/relationships" xmlns:p="http://schemas.openxmlformats.org/presentationml/2006/main">
  <p:tag name="TIMING" val="|21.6|16.9|5"/>
</p:tagLst>
</file>

<file path=ppt/tags/tag7.xml><?xml version="1.0" encoding="utf-8"?>
<p:tagLst xmlns:a="http://schemas.openxmlformats.org/drawingml/2006/main" xmlns:r="http://schemas.openxmlformats.org/officeDocument/2006/relationships" xmlns:p="http://schemas.openxmlformats.org/presentationml/2006/main">
  <p:tag name="TIMING" val="|4.9|1|4|5.5|6.1|14.6"/>
</p:tagLst>
</file>

<file path=ppt/tags/tag8.xml><?xml version="1.0" encoding="utf-8"?>
<p:tagLst xmlns:a="http://schemas.openxmlformats.org/drawingml/2006/main" xmlns:r="http://schemas.openxmlformats.org/officeDocument/2006/relationships" xmlns:p="http://schemas.openxmlformats.org/presentationml/2006/main">
  <p:tag name="TIMING" val="|2.1|9.3|6.1|3.6"/>
</p:tagLst>
</file>

<file path=ppt/tags/tag9.xml><?xml version="1.0" encoding="utf-8"?>
<p:tagLst xmlns:a="http://schemas.openxmlformats.org/drawingml/2006/main" xmlns:r="http://schemas.openxmlformats.org/officeDocument/2006/relationships" xmlns:p="http://schemas.openxmlformats.org/presentationml/2006/main">
  <p:tag name="TIMING" val="|12.1|5.3|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TotalTime>
  <Words>3000</Words>
  <Application>Microsoft Office PowerPoint</Application>
  <PresentationFormat>Widescreen</PresentationFormat>
  <Paragraphs>299</Paragraphs>
  <Slides>30</Slides>
  <Notes>28</Notes>
  <HiddenSlides>0</HiddenSlides>
  <MMClips>30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Records Retention, Public Records &amp; Historical Records Training </vt:lpstr>
      <vt:lpstr>Topics Today - Public Records</vt:lpstr>
      <vt:lpstr>The Sunshine Laws</vt:lpstr>
      <vt:lpstr>Hallmarks of Democracy</vt:lpstr>
      <vt:lpstr>Two Board of Trustees’ Policies</vt:lpstr>
      <vt:lpstr>What is a public record?  </vt:lpstr>
      <vt:lpstr>Q: When is something a “record?” A: When it can be stored in a fixed medium.</vt:lpstr>
      <vt:lpstr> PUBLIC RECORDS DO NOT INCLUDE   </vt:lpstr>
      <vt:lpstr>Quiz</vt:lpstr>
      <vt:lpstr>Transient records</vt:lpstr>
      <vt:lpstr>What to do with a Public Records Request?</vt:lpstr>
      <vt:lpstr>3356-9-09 Records Management</vt:lpstr>
      <vt:lpstr>Records Management</vt:lpstr>
      <vt:lpstr>Why do we need a records management program? </vt:lpstr>
      <vt:lpstr>Evaluating Records </vt:lpstr>
      <vt:lpstr>  Different records have different outcomes </vt:lpstr>
      <vt:lpstr>Using our Records Retention Schedule</vt:lpstr>
      <vt:lpstr>Determine how long records should be kept</vt:lpstr>
      <vt:lpstr>What does “Active” mean? </vt:lpstr>
      <vt:lpstr>Transient records </vt:lpstr>
      <vt:lpstr>Decide what should be done with the records </vt:lpstr>
      <vt:lpstr>Decide what should be done with the records</vt:lpstr>
      <vt:lpstr>Certificate of Records Destruction </vt:lpstr>
      <vt:lpstr>Certificate of Records Destruction</vt:lpstr>
      <vt:lpstr>Shredding information</vt:lpstr>
      <vt:lpstr>Records Transfer Form</vt:lpstr>
      <vt:lpstr>Items to consider for possible Archival Transfer </vt:lpstr>
      <vt:lpstr>Contacts for : </vt:lpstr>
      <vt:lpstr>Contacts for: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 Morrone</dc:creator>
  <cp:lastModifiedBy>Cassidy Nicholson</cp:lastModifiedBy>
  <cp:revision>95</cp:revision>
  <cp:lastPrinted>2021-06-09T15:58:58Z</cp:lastPrinted>
  <dcterms:created xsi:type="dcterms:W3CDTF">2021-04-16T18:05:15Z</dcterms:created>
  <dcterms:modified xsi:type="dcterms:W3CDTF">2024-03-06T16:50:19Z</dcterms:modified>
</cp:coreProperties>
</file>