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6" r:id="rId5"/>
    <p:sldId id="257" r:id="rId6"/>
    <p:sldId id="260" r:id="rId7"/>
    <p:sldId id="262" r:id="rId8"/>
    <p:sldId id="269" r:id="rId9"/>
    <p:sldId id="263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30F03D-FD8A-0CD6-E5C1-9FFC3C8625C7}" name="Alison Kaufman" initials="AK" userId="S::atkaufman@ysu.edu::870ac2d2-a196-48cc-927e-ac55ec469a39" providerId="AD"/>
  <p188:author id="{97D5C99A-AE67-E5E6-9311-E2B70FA1BC8E}" name="Hillary L Fuhrman" initials="HF" userId="S::hlfuhrman@ysu.edu::af14d5d1-7a27-4dfe-a2ee-830b0e5dcbd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9" autoAdjust="0"/>
    <p:restoredTop sz="76848" autoAdjust="0"/>
  </p:normalViewPr>
  <p:slideViewPr>
    <p:cSldViewPr snapToGrid="0">
      <p:cViewPr varScale="1">
        <p:scale>
          <a:sx n="84" d="100"/>
          <a:sy n="84" d="100"/>
        </p:scale>
        <p:origin x="18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E74AB-2575-4CB0-93CD-DC378036AD1C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32C27-5C44-4958-977A-A33C9BDF3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84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51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100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71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63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11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03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96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87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sal.colostate.edu/docs/cwpa/evals/University-of-Dayton-Self-Evaluation-Rubrics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10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US" dirty="0">
                <a:cs typeface="Calibri Light"/>
              </a:rPr>
              <a:t>A is for Aspirational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cs typeface="Calibri"/>
              </a:rPr>
              <a:t>Intro and Tips for the TEACH Principles</a:t>
            </a:r>
            <a:endParaRPr lang="en-US" dirty="0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865C19-92B9-E6EB-967C-5735DFA20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  <a:cs typeface="Calibri Light"/>
              </a:rPr>
              <a:t>What are the TEACH Principles?</a:t>
            </a:r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E0975-17D0-155E-3F89-AB4CEFE1B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cs typeface="Calibri"/>
              </a:rPr>
              <a:t>Developed by the Senate Teaching and Learning Committee</a:t>
            </a:r>
          </a:p>
          <a:p>
            <a:r>
              <a:rPr lang="en-US" dirty="0">
                <a:cs typeface="Calibri"/>
              </a:rPr>
              <a:t>Academic Senate endorsed spring 2022</a:t>
            </a:r>
          </a:p>
          <a:p>
            <a:r>
              <a:rPr lang="en-US" dirty="0">
                <a:cs typeface="Calibri"/>
              </a:rPr>
              <a:t>"Principles of Good Practice in Teaching"</a:t>
            </a:r>
          </a:p>
          <a:p>
            <a:r>
              <a:rPr lang="en-US" dirty="0">
                <a:cs typeface="Calibri"/>
              </a:rPr>
              <a:t>Based in:</a:t>
            </a:r>
          </a:p>
          <a:p>
            <a:pPr lvl="1"/>
            <a:r>
              <a:rPr lang="en-US" dirty="0">
                <a:cs typeface="Calibri"/>
              </a:rPr>
              <a:t>Need for a better "definition" of good teaching</a:t>
            </a:r>
          </a:p>
          <a:p>
            <a:pPr lvl="1"/>
            <a:r>
              <a:rPr lang="en-US" dirty="0">
                <a:cs typeface="Calibri"/>
              </a:rPr>
              <a:t>Literature around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623597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6614EBB0-DC20-4678-BC85-392803C594C2}"/>
              </a:ext>
            </a:extLst>
          </p:cNvPr>
          <p:cNvGrpSpPr/>
          <p:nvPr/>
        </p:nvGrpSpPr>
        <p:grpSpPr>
          <a:xfrm>
            <a:off x="8546" y="1349114"/>
            <a:ext cx="13827853" cy="4005675"/>
            <a:chOff x="0" y="1349114"/>
            <a:chExt cx="13827853" cy="4005675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C6DF37C-2FDB-45AA-B85C-D0A3ACE0E988}"/>
                </a:ext>
              </a:extLst>
            </p:cNvPr>
            <p:cNvGrpSpPr/>
            <p:nvPr/>
          </p:nvGrpSpPr>
          <p:grpSpPr>
            <a:xfrm>
              <a:off x="0" y="1349114"/>
              <a:ext cx="12192000" cy="2661002"/>
              <a:chOff x="0" y="3689643"/>
              <a:chExt cx="12192000" cy="2661002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B046F5F8-8F66-4C4E-A072-8F08E039A09B}"/>
                  </a:ext>
                </a:extLst>
              </p:cNvPr>
              <p:cNvGrpSpPr/>
              <p:nvPr/>
            </p:nvGrpSpPr>
            <p:grpSpPr>
              <a:xfrm>
                <a:off x="0" y="4002751"/>
                <a:ext cx="12192000" cy="2347894"/>
                <a:chOff x="-1" y="3076964"/>
                <a:chExt cx="12192000" cy="2347894"/>
              </a:xfrm>
            </p:grpSpPr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21A743A3-9A10-434E-A91D-80E0F52D1DB4}"/>
                    </a:ext>
                  </a:extLst>
                </p:cNvPr>
                <p:cNvSpPr txBox="1"/>
                <p:nvPr/>
              </p:nvSpPr>
              <p:spPr>
                <a:xfrm>
                  <a:off x="299204" y="3076964"/>
                  <a:ext cx="11593586" cy="229293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300" dirty="0">
                      <a:latin typeface="Arial Black" panose="020B0A04020102020204" pitchFamily="34" charset="0"/>
                    </a:rPr>
                    <a:t>TEACH</a:t>
                  </a:r>
                </a:p>
              </p:txBody>
            </p:sp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C48E485D-EEA8-480B-9F16-0953F408D350}"/>
                    </a:ext>
                  </a:extLst>
                </p:cNvPr>
                <p:cNvSpPr txBox="1"/>
                <p:nvPr/>
              </p:nvSpPr>
              <p:spPr>
                <a:xfrm>
                  <a:off x="-1" y="5024748"/>
                  <a:ext cx="12192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>
                      <a:latin typeface="Lato" panose="020F0502020204030203" pitchFamily="34" charset="0"/>
                    </a:rPr>
                    <a:t>TRANSPARENT│EVIDENCE-BASED │ ASPIRATIONAL │ COMMUNICATIVE │ HUMANE     </a:t>
                  </a:r>
                </a:p>
              </p:txBody>
            </p:sp>
          </p:grpSp>
          <p:pic>
            <p:nvPicPr>
              <p:cNvPr id="22" name="Picture 21" descr="A picture containing shape&#10;&#10;Description automatically generated">
                <a:extLst>
                  <a:ext uri="{FF2B5EF4-FFF2-40B4-BE49-F238E27FC236}">
                    <a16:creationId xmlns:a16="http://schemas.microsoft.com/office/drawing/2014/main" id="{77C8CCD6-A292-44FF-9714-D1443327C9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-5144" b="55662"/>
              <a:stretch/>
            </p:blipFill>
            <p:spPr>
              <a:xfrm>
                <a:off x="2173315" y="3689643"/>
                <a:ext cx="2292274" cy="698384"/>
              </a:xfrm>
              <a:prstGeom prst="rect">
                <a:avLst/>
              </a:prstGeom>
            </p:spPr>
          </p:pic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0894CB2-24E7-465C-BE3E-ED2271A0B17F}"/>
                </a:ext>
              </a:extLst>
            </p:cNvPr>
            <p:cNvSpPr txBox="1"/>
            <p:nvPr/>
          </p:nvSpPr>
          <p:spPr>
            <a:xfrm>
              <a:off x="5203970" y="4549447"/>
              <a:ext cx="86238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Lato" panose="020F0502020204030203" pitchFamily="34" charset="0"/>
                </a:rPr>
                <a:t>ysu.edu/</a:t>
              </a:r>
              <a:r>
                <a:rPr lang="en-US" sz="3600" dirty="0">
                  <a:solidFill>
                    <a:srgbClr val="AA1F2E"/>
                  </a:solidFill>
                  <a:latin typeface="Lato" panose="020F0502020204030203" pitchFamily="34" charset="0"/>
                </a:rPr>
                <a:t>TEACH</a:t>
              </a:r>
            </a:p>
          </p:txBody>
        </p:sp>
        <p:pic>
          <p:nvPicPr>
            <p:cNvPr id="28" name="Graphic 27" descr="Laptop with solid fill">
              <a:extLst>
                <a:ext uri="{FF2B5EF4-FFF2-40B4-BE49-F238E27FC236}">
                  <a16:creationId xmlns:a16="http://schemas.microsoft.com/office/drawing/2014/main" id="{EEB5E958-4A00-4AC7-86D4-20AD934F52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042832" y="4549447"/>
              <a:ext cx="805342" cy="8053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083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45E426-FFCA-43B0-A87D-1C42B5EF0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Aspirational Teaching Characteristics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CDD8D-10B1-4E36-871A-7566EE23D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696969"/>
                </a:solidFill>
                <a:effectLst/>
                <a:latin typeface="Noto Sans" panose="020B0502040504020204" pitchFamily="34" charset="0"/>
              </a:rPr>
              <a:t>The teacher...</a:t>
            </a:r>
            <a:endParaRPr lang="en-US" b="0" i="0" dirty="0">
              <a:solidFill>
                <a:srgbClr val="696969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A71930"/>
                </a:solidFill>
                <a:effectLst/>
                <a:latin typeface="Noto Sans" panose="020B0502040504020204" pitchFamily="34" charset="0"/>
              </a:rPr>
              <a:t>Participates in professional development related to teaching and learning</a:t>
            </a:r>
            <a:endParaRPr lang="en-US" b="0" i="0" dirty="0">
              <a:solidFill>
                <a:srgbClr val="696969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A71930"/>
                </a:solidFill>
                <a:effectLst/>
                <a:latin typeface="Noto Sans" panose="020B0502040504020204" pitchFamily="34" charset="0"/>
              </a:rPr>
              <a:t>Stays current in their field of study and its pedagogies</a:t>
            </a:r>
            <a:endParaRPr lang="en-US" b="0" i="0" dirty="0">
              <a:solidFill>
                <a:srgbClr val="696969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A71930"/>
                </a:solidFill>
                <a:effectLst/>
                <a:latin typeface="Noto Sans" panose="020B0502040504020204" pitchFamily="34" charset="0"/>
              </a:rPr>
              <a:t>Reflects on and continuously improves own teaching and materials</a:t>
            </a:r>
            <a:endParaRPr lang="en-US" b="0" i="0" dirty="0">
              <a:solidFill>
                <a:srgbClr val="696969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A71930"/>
                </a:solidFill>
                <a:effectLst/>
                <a:latin typeface="Noto Sans" panose="020B0502040504020204" pitchFamily="34" charset="0"/>
              </a:rPr>
              <a:t>Engages in course/dept. assessment of student learning</a:t>
            </a:r>
            <a:endParaRPr lang="en-US" b="0" i="0" dirty="0">
              <a:solidFill>
                <a:srgbClr val="696969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A71930"/>
                </a:solidFill>
                <a:effectLst/>
                <a:latin typeface="Noto Sans" panose="020B0502040504020204" pitchFamily="34" charset="0"/>
              </a:rPr>
              <a:t>Stays up to date on YSU teaching/classroom policies</a:t>
            </a:r>
            <a:endParaRPr lang="en-US" b="0" i="0" dirty="0">
              <a:solidFill>
                <a:srgbClr val="696969"/>
              </a:solidFill>
              <a:effectLst/>
              <a:latin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119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5E426-FFCA-43B0-A87D-1C42B5EF0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Aspirational Teaching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CDD8D-10B1-4E36-871A-7566EE23D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3977640" cy="41332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About continuous improvement as a teacher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Critical reflection can be difficult, but is linked to improvement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/>
              <a:t>Should be clear in faculty evaluation documents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D152E9-4B15-40E6-B02B-1C61130A7202}"/>
              </a:ext>
            </a:extLst>
          </p:cNvPr>
          <p:cNvSpPr txBox="1"/>
          <p:nvPr/>
        </p:nvSpPr>
        <p:spPr>
          <a:xfrm>
            <a:off x="6096000" y="2024270"/>
            <a:ext cx="3146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Sources of reflection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CDADB0-2323-4038-8F04-9647244C043B}"/>
              </a:ext>
            </a:extLst>
          </p:cNvPr>
          <p:cNvSpPr txBox="1"/>
          <p:nvPr/>
        </p:nvSpPr>
        <p:spPr>
          <a:xfrm>
            <a:off x="6096000" y="2819518"/>
            <a:ext cx="538231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696969"/>
                </a:solidFill>
                <a:effectLst/>
                <a:latin typeface="Noto Sans" panose="020B0502040504020204" pitchFamily="34" charset="0"/>
              </a:rPr>
              <a:t>students’ perspectives</a:t>
            </a:r>
          </a:p>
          <a:p>
            <a:r>
              <a:rPr lang="en-US" dirty="0">
                <a:solidFill>
                  <a:srgbClr val="696969"/>
                </a:solidFill>
                <a:latin typeface="Noto Sans" panose="020B0502040504020204" pitchFamily="34" charset="0"/>
              </a:rPr>
              <a:t>	midterm feedback, CATS, evals, 	assessment data</a:t>
            </a:r>
            <a:endParaRPr lang="en-US" b="0" i="0" dirty="0">
              <a:solidFill>
                <a:srgbClr val="696969"/>
              </a:solidFill>
              <a:effectLst/>
              <a:latin typeface="Noto Sans" panose="020B0502040504020204" pitchFamily="34" charset="0"/>
            </a:endParaRPr>
          </a:p>
          <a:p>
            <a:r>
              <a:rPr lang="en-US" b="0" i="0" dirty="0">
                <a:solidFill>
                  <a:srgbClr val="696969"/>
                </a:solidFill>
                <a:effectLst/>
                <a:latin typeface="Noto Sans" panose="020B0502040504020204" pitchFamily="34" charset="0"/>
              </a:rPr>
              <a:t>colleagues’ perspectives</a:t>
            </a:r>
          </a:p>
          <a:p>
            <a:r>
              <a:rPr lang="en-US" dirty="0">
                <a:solidFill>
                  <a:srgbClr val="696969"/>
                </a:solidFill>
                <a:latin typeface="Noto Sans" panose="020B0502040504020204" pitchFamily="34" charset="0"/>
              </a:rPr>
              <a:t>	peer, chair, ITL observation </a:t>
            </a:r>
          </a:p>
          <a:p>
            <a:r>
              <a:rPr lang="en-US" dirty="0">
                <a:solidFill>
                  <a:srgbClr val="696969"/>
                </a:solidFill>
                <a:latin typeface="Noto Sans" panose="020B0502040504020204" pitchFamily="34" charset="0"/>
              </a:rPr>
              <a:t>	workshops, development activities</a:t>
            </a:r>
          </a:p>
          <a:p>
            <a:r>
              <a:rPr lang="en-US" b="0" i="0" dirty="0">
                <a:solidFill>
                  <a:srgbClr val="696969"/>
                </a:solidFill>
                <a:effectLst/>
                <a:latin typeface="Noto Sans" panose="020B0502040504020204" pitchFamily="34" charset="0"/>
              </a:rPr>
              <a:t>theory/evidence</a:t>
            </a:r>
            <a:endParaRPr lang="en-US" dirty="0"/>
          </a:p>
          <a:p>
            <a:r>
              <a:rPr lang="en-US" b="0" i="0" dirty="0">
                <a:solidFill>
                  <a:srgbClr val="696969"/>
                </a:solidFill>
                <a:effectLst/>
                <a:latin typeface="Noto Sans" panose="020B0502040504020204" pitchFamily="34" charset="0"/>
              </a:rPr>
              <a:t>	CTLs, Journal info, etc.</a:t>
            </a:r>
          </a:p>
          <a:p>
            <a:r>
              <a:rPr lang="en-US" b="0" i="0" dirty="0">
                <a:solidFill>
                  <a:srgbClr val="696969"/>
                </a:solidFill>
                <a:effectLst/>
                <a:latin typeface="Noto Sans" panose="020B0502040504020204" pitchFamily="34" charset="0"/>
              </a:rPr>
              <a:t>self-reflection</a:t>
            </a:r>
          </a:p>
          <a:p>
            <a:r>
              <a:rPr lang="en-US" dirty="0">
                <a:solidFill>
                  <a:srgbClr val="696969"/>
                </a:solidFill>
                <a:latin typeface="Noto Sans" panose="020B0502040504020204" pitchFamily="34" charset="0"/>
              </a:rPr>
              <a:t>	daily reflections about classes</a:t>
            </a:r>
          </a:p>
          <a:p>
            <a:r>
              <a:rPr lang="en-US" b="0" i="0" dirty="0">
                <a:solidFill>
                  <a:srgbClr val="696969"/>
                </a:solidFill>
                <a:effectLst/>
                <a:latin typeface="Noto Sans" panose="020B0502040504020204" pitchFamily="34" charset="0"/>
              </a:rPr>
              <a:t>	instruments for self-reflection</a:t>
            </a:r>
          </a:p>
        </p:txBody>
      </p:sp>
    </p:spTree>
    <p:extLst>
      <p:ext uri="{BB962C8B-B14F-4D97-AF65-F5344CB8AC3E}">
        <p14:creationId xmlns:p14="http://schemas.microsoft.com/office/powerpoint/2010/main" val="2451346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5DB74B-2314-4998-AA9D-3AE020A8E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65884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Aspirational Tip: </a:t>
            </a:r>
            <a:br>
              <a:rPr lang="en-US" b="1" dirty="0"/>
            </a:br>
            <a:r>
              <a:rPr lang="en-US" b="1" dirty="0"/>
              <a:t>Use a Self Evaluation  Instrument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C4F7-B2A2-47EA-B757-F228B0633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28" y="2417380"/>
            <a:ext cx="3779282" cy="94163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Calibri"/>
                <a:hlinkClick r:id="rId3"/>
              </a:rPr>
              <a:t>Self Evaluation Tools University of Dayton</a:t>
            </a:r>
            <a:endParaRPr lang="en-US" sz="2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0697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C0E2A8-F710-4D3C-82D1-8E5A42A1F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Bonus Transparent Tip: Pin Important Emails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02831-ADDA-414E-AF0E-07CB73584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n-US" sz="2600" dirty="0"/>
              <a:t>Note Classroom YSU Policy Info</a:t>
            </a:r>
          </a:p>
        </p:txBody>
      </p:sp>
    </p:spTree>
    <p:extLst>
      <p:ext uri="{BB962C8B-B14F-4D97-AF65-F5344CB8AC3E}">
        <p14:creationId xmlns:p14="http://schemas.microsoft.com/office/powerpoint/2010/main" val="3385613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AFDB56EA-53E7-46E5-86A0-1952DD827B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09"/>
          <a:stretch/>
        </p:blipFill>
        <p:spPr bwMode="auto">
          <a:xfrm>
            <a:off x="8261848" y="3126997"/>
            <a:ext cx="3837963" cy="358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Graphic 16" descr="Two speech bubbles">
            <a:extLst>
              <a:ext uri="{FF2B5EF4-FFF2-40B4-BE49-F238E27FC236}">
                <a16:creationId xmlns:a16="http://schemas.microsoft.com/office/drawing/2014/main" id="{C8EC3D6B-D5F1-43B9-920A-4CF6D024D2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752525" y="2448112"/>
            <a:ext cx="5283966" cy="528396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114CAF3-34E2-4D79-A917-7ED6A603ECEC}"/>
              </a:ext>
            </a:extLst>
          </p:cNvPr>
          <p:cNvSpPr txBox="1"/>
          <p:nvPr/>
        </p:nvSpPr>
        <p:spPr>
          <a:xfrm>
            <a:off x="3583615" y="4769302"/>
            <a:ext cx="39293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0000"/>
              </a:lnSpc>
            </a:pPr>
            <a:r>
              <a:rPr lang="en-US" sz="2800">
                <a:latin typeface="Lato" panose="020F0502020204030203" pitchFamily="34" charset="0"/>
              </a:rPr>
              <a:t>Complete a feedback card or fill out a feedback form online.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B8E40C7-40EB-4A74-8603-16F8B878E021}"/>
              </a:ext>
            </a:extLst>
          </p:cNvPr>
          <p:cNvGrpSpPr/>
          <p:nvPr/>
        </p:nvGrpSpPr>
        <p:grpSpPr>
          <a:xfrm>
            <a:off x="5374457" y="65227"/>
            <a:ext cx="6817543" cy="3045823"/>
            <a:chOff x="-383094" y="383177"/>
            <a:chExt cx="6926507" cy="3045823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DF6685A-801A-449E-A52C-03349B88B1FB}"/>
                </a:ext>
              </a:extLst>
            </p:cNvPr>
            <p:cNvSpPr/>
            <p:nvPr/>
          </p:nvSpPr>
          <p:spPr>
            <a:xfrm>
              <a:off x="0" y="383177"/>
              <a:ext cx="6543413" cy="3045823"/>
            </a:xfrm>
            <a:prstGeom prst="rect">
              <a:avLst/>
            </a:prstGeom>
            <a:solidFill>
              <a:srgbClr val="AA1F2E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Graphic 18" descr="Graph and note paper pads with pencil">
              <a:extLst>
                <a:ext uri="{FF2B5EF4-FFF2-40B4-BE49-F238E27FC236}">
                  <a16:creationId xmlns:a16="http://schemas.microsoft.com/office/drawing/2014/main" id="{77C5F773-8A93-47A5-94AB-95C1B0AB7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-383094" y="478427"/>
              <a:ext cx="2868234" cy="2856419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671E7AF-20E0-4149-8B11-5D0FCFB3F03C}"/>
                </a:ext>
              </a:extLst>
            </p:cNvPr>
            <p:cNvSpPr txBox="1"/>
            <p:nvPr/>
          </p:nvSpPr>
          <p:spPr>
            <a:xfrm>
              <a:off x="1928227" y="611410"/>
              <a:ext cx="4582558" cy="2677656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US" sz="2800">
                  <a:solidFill>
                    <a:schemeClr val="bg1"/>
                  </a:solidFill>
                  <a:latin typeface="Arial Black"/>
                </a:rPr>
                <a:t>DID YOU SIGN-IN?</a:t>
              </a:r>
              <a:br>
                <a:rPr lang="en-US" sz="2800">
                  <a:latin typeface="Lato" panose="020F0502020204030203" pitchFamily="34" charset="0"/>
                </a:rPr>
              </a:br>
              <a:br>
                <a:rPr lang="en-US" sz="2000">
                  <a:latin typeface="Lato" panose="020F0502020204030203" pitchFamily="34" charset="0"/>
                </a:rPr>
              </a:br>
              <a:r>
                <a:rPr lang="en-US" sz="2400">
                  <a:solidFill>
                    <a:schemeClr val="bg1"/>
                  </a:solidFill>
                  <a:latin typeface="Lato"/>
                  <a:ea typeface="Lato"/>
                  <a:cs typeface="Lato"/>
                </a:rPr>
                <a:t>Engage with ITL 3 times this fall through workshops, book club, podcast groups, or consults and receive a $25 gift card.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C8F116F-BF8F-4EA8-A388-E9C2A36E23AF}"/>
              </a:ext>
            </a:extLst>
          </p:cNvPr>
          <p:cNvSpPr txBox="1"/>
          <p:nvPr/>
        </p:nvSpPr>
        <p:spPr>
          <a:xfrm>
            <a:off x="135442" y="1872408"/>
            <a:ext cx="53423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>
                <a:latin typeface="Arial Black" panose="020B0A04020102020204" pitchFamily="34" charset="0"/>
              </a:rPr>
              <a:t>THANK YOU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8FE7C56-424E-4D5E-A2E1-149D8B3FCE47}"/>
              </a:ext>
            </a:extLst>
          </p:cNvPr>
          <p:cNvSpPr txBox="1"/>
          <p:nvPr/>
        </p:nvSpPr>
        <p:spPr>
          <a:xfrm>
            <a:off x="155483" y="2692152"/>
            <a:ext cx="5342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Lato" panose="020F0502020204030203" pitchFamily="34" charset="0"/>
              </a:rPr>
              <a:t>for joining us today! Before you go…</a:t>
            </a:r>
          </a:p>
        </p:txBody>
      </p:sp>
      <p:pic>
        <p:nvPicPr>
          <p:cNvPr id="35" name="Graphic 34" descr="Chevron arrows with solid fill">
            <a:extLst>
              <a:ext uri="{FF2B5EF4-FFF2-40B4-BE49-F238E27FC236}">
                <a16:creationId xmlns:a16="http://schemas.microsoft.com/office/drawing/2014/main" id="{0FEB694D-D4D0-4D11-8C18-C780EE29B7C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414057" y="5071458"/>
            <a:ext cx="914400" cy="914400"/>
          </a:xfrm>
          <a:prstGeom prst="rect">
            <a:avLst/>
          </a:prstGeom>
        </p:spPr>
      </p:pic>
      <p:pic>
        <p:nvPicPr>
          <p:cNvPr id="43" name="Picture 42" descr="A picture containing shape&#10;&#10;Description automatically generated">
            <a:extLst>
              <a:ext uri="{FF2B5EF4-FFF2-40B4-BE49-F238E27FC236}">
                <a16:creationId xmlns:a16="http://schemas.microsoft.com/office/drawing/2014/main" id="{400FD36F-B589-4934-8440-A0A71AB45C3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904" y="294627"/>
            <a:ext cx="2093422" cy="151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978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DA3235455A1B43B10BAA20F7AC743D" ma:contentTypeVersion="15" ma:contentTypeDescription="Create a new document." ma:contentTypeScope="" ma:versionID="4ef6cb81f6ec6d70f9aafb0435467fbb">
  <xsd:schema xmlns:xsd="http://www.w3.org/2001/XMLSchema" xmlns:xs="http://www.w3.org/2001/XMLSchema" xmlns:p="http://schemas.microsoft.com/office/2006/metadata/properties" xmlns:ns2="f4110df2-d09b-4d33-ad19-9b4740738192" xmlns:ns3="38cd1d3b-a158-4ed9-951e-fac07ac3a9de" targetNamespace="http://schemas.microsoft.com/office/2006/metadata/properties" ma:root="true" ma:fieldsID="0655b3ef3e8b18726d41e74d3786d4e9" ns2:_="" ns3:_="">
    <xsd:import namespace="f4110df2-d09b-4d33-ad19-9b4740738192"/>
    <xsd:import namespace="38cd1d3b-a158-4ed9-951e-fac07ac3a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10df2-d09b-4d33-ad19-9b47407381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488de0e-4df0-4d45-ba16-3ec912bfa1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cd1d3b-a158-4ed9-951e-fac07ac3a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db57984-e0c8-4c5a-92c2-6b6758501b0f}" ma:internalName="TaxCatchAll" ma:showField="CatchAllData" ma:web="38cd1d3b-a158-4ed9-951e-fac07ac3a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110df2-d09b-4d33-ad19-9b4740738192">
      <Terms xmlns="http://schemas.microsoft.com/office/infopath/2007/PartnerControls"/>
    </lcf76f155ced4ddcb4097134ff3c332f>
    <TaxCatchAll xmlns="38cd1d3b-a158-4ed9-951e-fac07ac3a9de" xsi:nil="true"/>
  </documentManagement>
</p:properties>
</file>

<file path=customXml/itemProps1.xml><?xml version="1.0" encoding="utf-8"?>
<ds:datastoreItem xmlns:ds="http://schemas.openxmlformats.org/officeDocument/2006/customXml" ds:itemID="{86EB6D7D-C8F6-45CA-B7EC-CCBA680BB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110df2-d09b-4d33-ad19-9b4740738192"/>
    <ds:schemaRef ds:uri="38cd1d3b-a158-4ed9-951e-fac07ac3a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03461A-9076-430F-9C76-C79114106A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7D9E0B-2BF8-48FF-BC1D-691ED565009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38cd1d3b-a158-4ed9-951e-fac07ac3a9de"/>
    <ds:schemaRef ds:uri="f4110df2-d09b-4d33-ad19-9b474073819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1946</TotalTime>
  <Words>293</Words>
  <Application>Microsoft Macintosh PowerPoint</Application>
  <PresentationFormat>Widescreen</PresentationFormat>
  <Paragraphs>52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Lato</vt:lpstr>
      <vt:lpstr>Noto Sans</vt:lpstr>
      <vt:lpstr>office theme</vt:lpstr>
      <vt:lpstr>A is for Aspirational</vt:lpstr>
      <vt:lpstr>What are the TEACH Principles?</vt:lpstr>
      <vt:lpstr>PowerPoint Presentation</vt:lpstr>
      <vt:lpstr>Aspirational Teaching Characteristics</vt:lpstr>
      <vt:lpstr>Aspirational Teaching</vt:lpstr>
      <vt:lpstr>Aspirational Tip:  Use a Self Evaluation  Instrument</vt:lpstr>
      <vt:lpstr>Bonus Transparent Tip: Pin Important Emails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Dr. Cary Wecht</cp:lastModifiedBy>
  <cp:revision>35</cp:revision>
  <dcterms:created xsi:type="dcterms:W3CDTF">2022-09-21T13:51:29Z</dcterms:created>
  <dcterms:modified xsi:type="dcterms:W3CDTF">2022-10-19T18:28:26Z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0x01010059DA3235455A1B43B10BAA20F7AC743D</vt:lpwstr>
  </property>
  <property fmtid="{D5CDD505-2E9C-101B-9397-08002B2CF9AE}" pid="3" name="MediaServiceImageTags">
    <vt:lpwstr/>
  </property>
</Properties>
</file>